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466" r:id="rId2"/>
    <p:sldId id="477" r:id="rId3"/>
    <p:sldId id="468" r:id="rId4"/>
    <p:sldId id="470" r:id="rId5"/>
    <p:sldId id="289" r:id="rId6"/>
    <p:sldId id="429" r:id="rId7"/>
    <p:sldId id="471" r:id="rId8"/>
    <p:sldId id="291" r:id="rId9"/>
    <p:sldId id="475" r:id="rId10"/>
    <p:sldId id="283" r:id="rId11"/>
    <p:sldId id="476" r:id="rId12"/>
    <p:sldId id="293" r:id="rId13"/>
    <p:sldId id="280" r:id="rId14"/>
    <p:sldId id="285" r:id="rId15"/>
    <p:sldId id="286" r:id="rId16"/>
    <p:sldId id="287" r:id="rId17"/>
    <p:sldId id="273" r:id="rId18"/>
    <p:sldId id="274" r:id="rId19"/>
    <p:sldId id="288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0"/>
    <p:restoredTop sz="96327"/>
  </p:normalViewPr>
  <p:slideViewPr>
    <p:cSldViewPr snapToGrid="0">
      <p:cViewPr>
        <p:scale>
          <a:sx n="94" d="100"/>
          <a:sy n="94" d="100"/>
        </p:scale>
        <p:origin x="1496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360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62640-C1A0-2143-8303-B55D0A4C1035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5B94F-B471-D446-B27A-5FC45A067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07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932"/>
            <a:ext cx="2971800" cy="456489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rgbClr val="662806"/>
                </a:solidFill>
                <a:latin typeface="Copperplate Gothic Bol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rgbClr val="662806"/>
                </a:solidFill>
                <a:latin typeface="Copperplate Gothic Bol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rgbClr val="662806"/>
                </a:solidFill>
                <a:latin typeface="Copperplate Gothic Bol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rgbClr val="662806"/>
                </a:solidFill>
                <a:latin typeface="Copperplate Gothic Bol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rgbClr val="662806"/>
                </a:solidFill>
                <a:latin typeface="Copperplate Gothic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2806"/>
                </a:solidFill>
                <a:latin typeface="Copperplate Gothic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2806"/>
                </a:solidFill>
                <a:latin typeface="Copperplate Gothic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2806"/>
                </a:solidFill>
                <a:latin typeface="Copperplate Gothic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2806"/>
                </a:solidFill>
                <a:latin typeface="Copperplate Gothic Bold" charset="0"/>
                <a:ea typeface="ＭＳ Ｐゴシック" charset="0"/>
              </a:defRPr>
            </a:lvl9pPr>
          </a:lstStyle>
          <a:p>
            <a:fld id="{F31D45D4-A5FF-7C44-98B4-6AA75BCFE195}" type="slidenum">
              <a:rPr lang="en-US" sz="1200">
                <a:solidFill>
                  <a:schemeClr val="tx1"/>
                </a:solidFill>
                <a:latin typeface="Times New Roman" charset="0"/>
                <a:cs typeface="Arial" charset="0"/>
              </a:rPr>
              <a:pPr/>
              <a:t>6</a:t>
            </a:fld>
            <a:endParaRPr lang="en-US" sz="1200">
              <a:solidFill>
                <a:schemeClr val="tx1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755"/>
            <a:ext cx="5486400" cy="4114721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03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932"/>
            <a:ext cx="2971800" cy="456489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 eaLnBrk="0" hangingPunct="0">
              <a:defRPr sz="4400" b="1">
                <a:solidFill>
                  <a:srgbClr val="662806"/>
                </a:solidFill>
                <a:latin typeface="Copperplate Gothic Bold" charset="0"/>
                <a:ea typeface="ＭＳ Ｐゴシック" charset="0"/>
                <a:cs typeface="ＭＳ Ｐゴシック" charset="0"/>
              </a:defRPr>
            </a:lvl1pPr>
            <a:lvl2pPr marL="742950" indent="-285750" defTabSz="893763" eaLnBrk="0" hangingPunct="0">
              <a:defRPr sz="4400" b="1">
                <a:solidFill>
                  <a:srgbClr val="662806"/>
                </a:solidFill>
                <a:latin typeface="Copperplate Gothic Bold" charset="0"/>
                <a:ea typeface="ＭＳ Ｐゴシック" charset="0"/>
              </a:defRPr>
            </a:lvl2pPr>
            <a:lvl3pPr marL="1143000" indent="-228600" defTabSz="893763" eaLnBrk="0" hangingPunct="0">
              <a:defRPr sz="4400" b="1">
                <a:solidFill>
                  <a:srgbClr val="662806"/>
                </a:solidFill>
                <a:latin typeface="Copperplate Gothic Bold" charset="0"/>
                <a:ea typeface="ＭＳ Ｐゴシック" charset="0"/>
              </a:defRPr>
            </a:lvl3pPr>
            <a:lvl4pPr marL="1600200" indent="-228600" defTabSz="893763" eaLnBrk="0" hangingPunct="0">
              <a:defRPr sz="4400" b="1">
                <a:solidFill>
                  <a:srgbClr val="662806"/>
                </a:solidFill>
                <a:latin typeface="Copperplate Gothic Bold" charset="0"/>
                <a:ea typeface="ＭＳ Ｐゴシック" charset="0"/>
              </a:defRPr>
            </a:lvl4pPr>
            <a:lvl5pPr marL="2057400" indent="-228600" defTabSz="893763" eaLnBrk="0" hangingPunct="0">
              <a:defRPr sz="4400" b="1">
                <a:solidFill>
                  <a:srgbClr val="662806"/>
                </a:solidFill>
                <a:latin typeface="Copperplate Gothic Bold" charset="0"/>
                <a:ea typeface="ＭＳ Ｐゴシック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2806"/>
                </a:solidFill>
                <a:latin typeface="Copperplate Gothic Bold" charset="0"/>
                <a:ea typeface="ＭＳ Ｐゴシック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2806"/>
                </a:solidFill>
                <a:latin typeface="Copperplate Gothic Bold" charset="0"/>
                <a:ea typeface="ＭＳ Ｐゴシック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2806"/>
                </a:solidFill>
                <a:latin typeface="Copperplate Gothic Bold" charset="0"/>
                <a:ea typeface="ＭＳ Ｐゴシック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2806"/>
                </a:solidFill>
                <a:latin typeface="Copperplate Gothic Bold" charset="0"/>
                <a:ea typeface="ＭＳ Ｐゴシック" charset="0"/>
              </a:defRPr>
            </a:lvl9pPr>
          </a:lstStyle>
          <a:p>
            <a:fld id="{C198D272-F4FF-4C42-B659-828F86BA588B}" type="slidenum">
              <a:rPr lang="en-US"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rPr>
              <a:pPr/>
              <a:t>9</a:t>
            </a:fld>
            <a:endParaRPr lang="en-US" sz="1200">
              <a:solidFill>
                <a:schemeClr val="tx1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246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922EF-F0B3-FD15-92D8-822FBF9FFC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AF09ED-1FED-3E5B-6A1B-FF58AE6DB8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CA7AB-D362-1898-C58C-841B90ECB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9394" y="571896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 dirty="0"/>
              <a:t>SPCD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8BD1F-8D18-E07C-8E02-7EB01F0A0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15B3B-197C-A37E-5E42-58A71EF8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4CEE3-BD83-C048-A13D-4270D987368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olycharge_logo.tiff">
            <a:extLst>
              <a:ext uri="{FF2B5EF4-FFF2-40B4-BE49-F238E27FC236}">
                <a16:creationId xmlns:a16="http://schemas.microsoft.com/office/drawing/2014/main" id="{76369753-A2C8-6028-981E-CC9670387AE9}"/>
              </a:ext>
            </a:extLst>
          </p:cNvPr>
          <p:cNvPicPr/>
          <p:nvPr userDrawn="1"/>
        </p:nvPicPr>
        <p:blipFill>
          <a:blip r:embed="rId2" cstate="screen">
            <a:alphaModFix amt="33533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049" y="6321971"/>
            <a:ext cx="3145210" cy="5360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19186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8A532-1303-78E4-CB30-EA9439F1D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A8EF40-225B-9BF4-F5DD-28BFFDDC6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26189-0F94-03B9-36CF-1F47B59C04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9394" y="5718969"/>
            <a:ext cx="2743200" cy="365125"/>
          </a:xfrm>
          <a:prstGeom prst="rect">
            <a:avLst/>
          </a:prstGeom>
        </p:spPr>
        <p:txBody>
          <a:bodyPr/>
          <a:lstStyle/>
          <a:p>
            <a:fld id="{B19E9444-D844-F54E-B770-F2A0AD610CF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83902-D150-8220-C819-D4AD3BAB2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78920-3EC4-C764-5880-50F6AB101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4CEE3-BD83-C048-A13D-4270D9873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40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F275AF-B618-C9F2-3228-677A937FB6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68C418-0E3D-CEC6-143D-E3FA96671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7A094-4F1E-7182-8CE0-73AF3F48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9394" y="5718969"/>
            <a:ext cx="2743200" cy="365125"/>
          </a:xfrm>
          <a:prstGeom prst="rect">
            <a:avLst/>
          </a:prstGeom>
        </p:spPr>
        <p:txBody>
          <a:bodyPr/>
          <a:lstStyle/>
          <a:p>
            <a:fld id="{B19E9444-D844-F54E-B770-F2A0AD610CF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D8E0E-9D06-E002-EDDE-5EDB28F8A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8CE6A-E5C2-2355-7F8F-8C2355B68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4CEE3-BD83-C048-A13D-4270D9873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50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>
            <a:lvl1pPr algn="l"/>
          </a:lstStyle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200"/>
            </a:lvl1pPr>
            <a:lvl2pPr marL="0" indent="114300">
              <a:spcBef>
                <a:spcPts val="0"/>
              </a:spcBef>
              <a:buSzTx/>
              <a:buNone/>
              <a:defRPr sz="2200"/>
            </a:lvl2pPr>
            <a:lvl3pPr marL="0" indent="228600">
              <a:spcBef>
                <a:spcPts val="0"/>
              </a:spcBef>
              <a:buSzTx/>
              <a:buNone/>
              <a:defRPr sz="2200"/>
            </a:lvl3pPr>
            <a:lvl4pPr marL="0" indent="342900">
              <a:spcBef>
                <a:spcPts val="0"/>
              </a:spcBef>
              <a:buSzTx/>
              <a:buNone/>
              <a:defRPr sz="2200"/>
            </a:lvl4pPr>
            <a:lvl5pPr marL="0" indent="457200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pic>
        <p:nvPicPr>
          <p:cNvPr id="8" name="polycharge_logo.tiff"/>
          <p:cNvPicPr/>
          <p:nvPr/>
        </p:nvPicPr>
        <p:blipFill>
          <a:blip r:embed="rId2"/>
          <a:stretch>
            <a:fillRect/>
          </a:stretch>
        </p:blipFill>
        <p:spPr>
          <a:xfrm>
            <a:off x="404003" y="488950"/>
            <a:ext cx="3587751" cy="5969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56528107"/>
      </p:ext>
    </p:extLst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95D51-B362-D35A-F794-0077FC984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E5117-4CC1-9A46-97C3-7A36D4527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B8A6B-B9B7-7896-9EEB-3BBB0A404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9394" y="5718969"/>
            <a:ext cx="2743200" cy="365125"/>
          </a:xfrm>
          <a:prstGeom prst="rect">
            <a:avLst/>
          </a:prstGeom>
        </p:spPr>
        <p:txBody>
          <a:bodyPr/>
          <a:lstStyle/>
          <a:p>
            <a:fld id="{B19E9444-D844-F54E-B770-F2A0AD610CF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C43EF-158D-469D-AD1D-EBCC33E24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19607-F013-A4C7-24E8-EBA6F890F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4CEE3-BD83-C048-A13D-4270D987368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olycharge_logo.tiff">
            <a:extLst>
              <a:ext uri="{FF2B5EF4-FFF2-40B4-BE49-F238E27FC236}">
                <a16:creationId xmlns:a16="http://schemas.microsoft.com/office/drawing/2014/main" id="{D8FB0093-A215-8CA9-CCA8-6B2C7CB09494}"/>
              </a:ext>
            </a:extLst>
          </p:cNvPr>
          <p:cNvPicPr/>
          <p:nvPr userDrawn="1"/>
        </p:nvPicPr>
        <p:blipFill>
          <a:blip r:embed="rId2" cstate="screen">
            <a:alphaModFix amt="33533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049" y="6321971"/>
            <a:ext cx="3145210" cy="5360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28330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B302B-1695-12A9-4169-AB7875AAF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362CB-4646-6A02-4974-FA990274F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6E3C9-70D1-A915-8835-47487080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9394" y="5718969"/>
            <a:ext cx="2743200" cy="365125"/>
          </a:xfrm>
          <a:prstGeom prst="rect">
            <a:avLst/>
          </a:prstGeom>
        </p:spPr>
        <p:txBody>
          <a:bodyPr/>
          <a:lstStyle/>
          <a:p>
            <a:fld id="{B19E9444-D844-F54E-B770-F2A0AD610CF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9B5C3-6C93-15C3-3813-2865704DD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2313C-83C7-3760-1928-D8F89F4F9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4CEE3-BD83-C048-A13D-4270D9873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7C96B-B735-85F4-77BD-C7EAD65F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B723D-108D-B2B4-80FE-1961821CDB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168A1-05C6-4452-2984-213D3A797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4863B-EC78-6197-1E77-78036FCB84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9394" y="5718969"/>
            <a:ext cx="2743200" cy="365125"/>
          </a:xfrm>
          <a:prstGeom prst="rect">
            <a:avLst/>
          </a:prstGeom>
        </p:spPr>
        <p:txBody>
          <a:bodyPr/>
          <a:lstStyle/>
          <a:p>
            <a:fld id="{B19E9444-D844-F54E-B770-F2A0AD610CF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17264-BABD-F223-2E3D-C190956B6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35E4D-0D37-087A-F15B-AD91E7E4D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4CEE3-BD83-C048-A13D-4270D9873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7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D9CA-27C2-C0FE-2EEB-F041ED9BA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7775A-9522-A591-93D7-7DCFFA5C6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B16E8-8BFA-595C-05CB-E94E39D1A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48A5A6-FB2E-61D4-0854-CB8F1B739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34E6B1-7DE7-96B7-A940-3A9F81DBAF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AED5AC-EB0D-AC76-2E5C-EC826567AA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9394" y="5718969"/>
            <a:ext cx="2743200" cy="365125"/>
          </a:xfrm>
          <a:prstGeom prst="rect">
            <a:avLst/>
          </a:prstGeom>
        </p:spPr>
        <p:txBody>
          <a:bodyPr/>
          <a:lstStyle/>
          <a:p>
            <a:fld id="{B19E9444-D844-F54E-B770-F2A0AD610CF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C24A21-7712-1754-00DD-112606F11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63AF6D-E53E-CB1C-8CE4-BBAD2E37A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4CEE3-BD83-C048-A13D-4270D9873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60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63190-4C04-EEC2-3621-0182E518E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73A26F-EC90-8FB5-C3DD-8ACEA097C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9394" y="5718969"/>
            <a:ext cx="2743200" cy="365125"/>
          </a:xfrm>
          <a:prstGeom prst="rect">
            <a:avLst/>
          </a:prstGeom>
        </p:spPr>
        <p:txBody>
          <a:bodyPr/>
          <a:lstStyle/>
          <a:p>
            <a:fld id="{B19E9444-D844-F54E-B770-F2A0AD610CF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B6C45-A989-D09B-BFD7-55709829F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6C7DD9-D0C5-F81B-FA07-DFB1307EA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4CEE3-BD83-C048-A13D-4270D9873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30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19D28D-FFF4-D325-98F7-1052190E43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9394" y="5718969"/>
            <a:ext cx="2743200" cy="365125"/>
          </a:xfrm>
          <a:prstGeom prst="rect">
            <a:avLst/>
          </a:prstGeom>
        </p:spPr>
        <p:txBody>
          <a:bodyPr/>
          <a:lstStyle/>
          <a:p>
            <a:fld id="{B19E9444-D844-F54E-B770-F2A0AD610CF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74B884-023E-F6E8-E7C9-B9E7DF67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7CDFE-2B4A-082E-86EB-7B58D9FD7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4CEE3-BD83-C048-A13D-4270D9873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95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F289E-52D6-4782-EB71-DEB9BD90B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7EB84-950F-5D0C-7C81-3C13D0686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654EA6-CF19-B060-5DB4-20366024A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83D8D4-001F-FD77-01F1-63DDB0E57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9394" y="5718969"/>
            <a:ext cx="2743200" cy="365125"/>
          </a:xfrm>
          <a:prstGeom prst="rect">
            <a:avLst/>
          </a:prstGeom>
        </p:spPr>
        <p:txBody>
          <a:bodyPr/>
          <a:lstStyle/>
          <a:p>
            <a:fld id="{B19E9444-D844-F54E-B770-F2A0AD610CF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530A92-4AE9-664A-A24D-853162FA2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496F75-3EB3-077B-C71A-1EE109EA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4CEE3-BD83-C048-A13D-4270D9873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34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7D25C-515F-0DD7-70A2-D04D59B4D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82F892-54CB-612F-E169-9D7545A820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744CA1-3A61-6831-F9F4-A96177442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E8E33-81E7-C96B-E012-5BE2BBC21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9394" y="5718969"/>
            <a:ext cx="2743200" cy="365125"/>
          </a:xfrm>
          <a:prstGeom prst="rect">
            <a:avLst/>
          </a:prstGeom>
        </p:spPr>
        <p:txBody>
          <a:bodyPr/>
          <a:lstStyle/>
          <a:p>
            <a:fld id="{B19E9444-D844-F54E-B770-F2A0AD610CF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5DBA3-58B2-D21B-4F82-007ACAD01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E4815-E07F-8AF3-7F85-EB9C9075A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4CEE3-BD83-C048-A13D-4270D9873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61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46E49-C5BC-1514-777A-19805FFF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961C1-2775-1066-5BCC-243CFAD6E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84B64-27DB-42C2-EEC6-DBD164A8FC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E6829-5439-7522-3725-AFA4E2887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6059" y="63596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4CEE3-BD83-C048-A13D-4270D98736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9946646-2070-535A-2575-39833CAB9EFD}"/>
              </a:ext>
            </a:extLst>
          </p:cNvPr>
          <p:cNvSpPr txBox="1">
            <a:spLocks/>
          </p:cNvSpPr>
          <p:nvPr userDrawn="1"/>
        </p:nvSpPr>
        <p:spPr>
          <a:xfrm>
            <a:off x="838200" y="63665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SPCD 2024</a:t>
            </a:r>
          </a:p>
        </p:txBody>
      </p:sp>
    </p:spTree>
    <p:extLst>
      <p:ext uri="{BB962C8B-B14F-4D97-AF65-F5344CB8AC3E}">
        <p14:creationId xmlns:p14="http://schemas.microsoft.com/office/powerpoint/2010/main" val="50995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3607" y="1484838"/>
            <a:ext cx="11375789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SOLID STATE POLYMER MULTILAYER CAPACITORS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HIGH TEMPERATURE APPLICATIONS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Angelo Yializis, Paul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Roop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Akilavasan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Jeganathan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Polycharge America Inc.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Tucson 85737,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Arizona, USA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ayializis@polycharge.com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olycharge_logo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284" y="488952"/>
            <a:ext cx="358775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549314"/>
      </p:ext>
    </p:extLst>
  </p:cSld>
  <p:clrMapOvr>
    <a:masterClrMapping/>
  </p:clrMapOvr>
  <p:transition spd="med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7A90BD77-C79C-716D-EAD5-90F1115CA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448" y="1352851"/>
            <a:ext cx="8039252" cy="537366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2A31AB3-601E-F6C5-5609-B0832BC45793}"/>
              </a:ext>
            </a:extLst>
          </p:cNvPr>
          <p:cNvSpPr txBox="1"/>
          <p:nvPr/>
        </p:nvSpPr>
        <p:spPr>
          <a:xfrm>
            <a:off x="323774" y="297738"/>
            <a:ext cx="1089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Self-Healing Property Comparison DC-link Metallized PP Capacitor </a:t>
            </a:r>
          </a:p>
          <a:p>
            <a:pPr algn="ctr"/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and DC-link NanoLam</a:t>
            </a:r>
            <a:r>
              <a:rPr lang="en-US" sz="2800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TM</a:t>
            </a: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Capacitor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5AAE33-8045-FBC5-B6CC-CD6DC0894D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22" t="67559" r="37762" b="2290"/>
          <a:stretch/>
        </p:blipFill>
        <p:spPr>
          <a:xfrm flipH="1">
            <a:off x="9197867" y="5177951"/>
            <a:ext cx="1405463" cy="65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74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2EFF470-B5AE-B867-0557-ADFA50BB716F}"/>
              </a:ext>
            </a:extLst>
          </p:cNvPr>
          <p:cNvSpPr txBox="1"/>
          <p:nvPr/>
        </p:nvSpPr>
        <p:spPr>
          <a:xfrm>
            <a:off x="3688839" y="108283"/>
            <a:ext cx="5593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Superior Current Carrying Capacity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292A14-2CFF-3531-ABD9-975D16062099}"/>
              </a:ext>
            </a:extLst>
          </p:cNvPr>
          <p:cNvSpPr txBox="1"/>
          <p:nvPr/>
        </p:nvSpPr>
        <p:spPr>
          <a:xfrm>
            <a:off x="436318" y="631503"/>
            <a:ext cx="92282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Higher Thermal Conductivity Polymer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High Tg &gt;200</a:t>
            </a:r>
            <a:r>
              <a:rPr lang="en-US" sz="20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Capacitor Elements have Lower TCEs than Film Capacitors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Smaller Size Capacitor Elements with More Metal Layers Per Unit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Zinc Arc Spray Contacts only Metal Layers (no polymer) </a:t>
            </a:r>
          </a:p>
          <a:p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6AD4E1-0DC8-C142-94E2-2110850CE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2373994"/>
            <a:ext cx="11618793" cy="4296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578750-5025-7BCF-3486-2E61AF3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8" r="35856" b="50000"/>
          <a:stretch/>
        </p:blipFill>
        <p:spPr>
          <a:xfrm>
            <a:off x="7879592" y="492438"/>
            <a:ext cx="4120055" cy="12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6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24AA418-F701-63D7-813D-7AF6163412A1}"/>
              </a:ext>
            </a:extLst>
          </p:cNvPr>
          <p:cNvSpPr txBox="1"/>
          <p:nvPr/>
        </p:nvSpPr>
        <p:spPr>
          <a:xfrm>
            <a:off x="2001727" y="159490"/>
            <a:ext cx="83032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2800" b="1" dirty="0">
                <a:solidFill>
                  <a:srgbClr val="262626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Performance at Higher Switching Frequencies </a:t>
            </a:r>
            <a:endParaRPr lang="en-US" sz="2800" b="1" dirty="0">
              <a:solidFill>
                <a:srgbClr val="44546A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F7198CD-0686-EB9B-54B5-B29DA1577E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" t="49878" r="49690" b="-14"/>
          <a:stretch/>
        </p:blipFill>
        <p:spPr>
          <a:xfrm>
            <a:off x="2761612" y="1113494"/>
            <a:ext cx="3294647" cy="18865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843150F-5137-D90E-2823-7EAD1B054A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 b="49865"/>
          <a:stretch/>
        </p:blipFill>
        <p:spPr>
          <a:xfrm>
            <a:off x="7008541" y="1146667"/>
            <a:ext cx="3294646" cy="185333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C33676-9E5E-3701-2F6E-D896D685FF18}"/>
              </a:ext>
            </a:extLst>
          </p:cNvPr>
          <p:cNvCxnSpPr>
            <a:cxnSpLocks/>
          </p:cNvCxnSpPr>
          <p:nvPr/>
        </p:nvCxnSpPr>
        <p:spPr>
          <a:xfrm flipV="1">
            <a:off x="4612182" y="1441913"/>
            <a:ext cx="0" cy="110773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7AA3BC8-8683-1755-8102-73BEC716DB97}"/>
              </a:ext>
            </a:extLst>
          </p:cNvPr>
          <p:cNvGrpSpPr/>
          <p:nvPr/>
        </p:nvGrpSpPr>
        <p:grpSpPr>
          <a:xfrm>
            <a:off x="4942382" y="1438730"/>
            <a:ext cx="711200" cy="1117270"/>
            <a:chOff x="5228021" y="1451314"/>
            <a:chExt cx="711200" cy="1117261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FA804F8-4EE1-4143-E401-E4567A5B6C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28021" y="1451314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151930B-DAB0-DA44-0856-6B5008B88C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171" y="1460839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B292EF-5EEF-B1AA-F71C-0A1829FD69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58221" y="1457664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F6A56B6-C37F-978E-FCC1-2B2D522C79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9821" y="1457664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06548CE-5759-92B5-921F-1DC73C7260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2371" y="1451314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7E91CAB-3841-547C-ABCA-62938F2175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5396" y="1457664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DB276AE-A51F-F57E-8EE2-35E215FC94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8421" y="1454489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FE5E870-B515-C8EF-39AB-2E9B2EB806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9221" y="1454489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973F3A0-A52E-6143-AA09-5EF9C2BC536B}"/>
              </a:ext>
            </a:extLst>
          </p:cNvPr>
          <p:cNvGrpSpPr/>
          <p:nvPr/>
        </p:nvGrpSpPr>
        <p:grpSpPr>
          <a:xfrm>
            <a:off x="3853862" y="1440317"/>
            <a:ext cx="711200" cy="1117270"/>
            <a:chOff x="5228021" y="1451314"/>
            <a:chExt cx="711200" cy="1117261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9D41708-A261-3F1C-4486-C0CC707D27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28021" y="1451314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9C794CB-3AD9-E0BF-E2CC-191083DEAD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171" y="1460839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8E26981-D5AA-A96D-C8B3-076294D76E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58221" y="1457664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430656F-B335-0DB5-083A-EE70E71CA9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9821" y="1457664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5C0A246-30D6-2D8B-D51F-02B1FC9BBB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2371" y="1451314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DEFBAC9-107C-281A-81CB-4562B33FC2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5396" y="1457664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9E7F00C-E85F-752C-5A2D-97D0AA8C45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8421" y="1454489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C8CABED-DD1C-4DA8-7145-9B0F018CBB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9221" y="1454489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0E516E-BE18-E602-8329-2738AE14E490}"/>
              </a:ext>
            </a:extLst>
          </p:cNvPr>
          <p:cNvGrpSpPr/>
          <p:nvPr/>
        </p:nvGrpSpPr>
        <p:grpSpPr>
          <a:xfrm>
            <a:off x="9203515" y="1443352"/>
            <a:ext cx="711200" cy="1091831"/>
            <a:chOff x="5228021" y="1454489"/>
            <a:chExt cx="711200" cy="1114151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0A0A6D0-2839-73D5-3AE2-906806355F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28021" y="1457794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1102FB6-8343-58F8-1FA2-8A49B7CB97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171" y="1460839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611543E-BE88-F0EF-BEE1-225B16B46F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58221" y="1460904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1E23074-C6C1-9565-529E-50E96E1E28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9821" y="1460904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3193ABC-EEE9-FB2B-A3FD-6F3829644F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2371" y="1457794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7C27F30-326A-74AD-3B36-5E46D7C074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5396" y="1457664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0E75332-0ED5-7E1B-EE19-41A257CE56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8421" y="1454489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8" name="Straight Connector 2047">
              <a:extLst>
                <a:ext uri="{FF2B5EF4-FFF2-40B4-BE49-F238E27FC236}">
                  <a16:creationId xmlns:a16="http://schemas.microsoft.com/office/drawing/2014/main" id="{8F239D38-8839-82AB-0109-C32215A493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9221" y="1457729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C42110AB-EAE2-C9E2-A0C5-FE13CB30C9FE}"/>
              </a:ext>
            </a:extLst>
          </p:cNvPr>
          <p:cNvGrpSpPr/>
          <p:nvPr/>
        </p:nvGrpSpPr>
        <p:grpSpPr>
          <a:xfrm>
            <a:off x="8116695" y="1437130"/>
            <a:ext cx="711200" cy="1094878"/>
            <a:chOff x="5228021" y="1451314"/>
            <a:chExt cx="711200" cy="1117261"/>
          </a:xfrm>
        </p:grpSpPr>
        <p:cxnSp>
          <p:nvCxnSpPr>
            <p:cNvPr id="2051" name="Straight Connector 2050">
              <a:extLst>
                <a:ext uri="{FF2B5EF4-FFF2-40B4-BE49-F238E27FC236}">
                  <a16:creationId xmlns:a16="http://schemas.microsoft.com/office/drawing/2014/main" id="{B3192A0D-E814-FA6A-1D00-1D27DC9126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28021" y="1451314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2" name="Straight Connector 2051">
              <a:extLst>
                <a:ext uri="{FF2B5EF4-FFF2-40B4-BE49-F238E27FC236}">
                  <a16:creationId xmlns:a16="http://schemas.microsoft.com/office/drawing/2014/main" id="{03FF413C-F2BC-593D-B757-A39F68CB6E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171" y="1460839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3" name="Straight Connector 2052">
              <a:extLst>
                <a:ext uri="{FF2B5EF4-FFF2-40B4-BE49-F238E27FC236}">
                  <a16:creationId xmlns:a16="http://schemas.microsoft.com/office/drawing/2014/main" id="{55774AB9-F689-462E-0002-C557F52E07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58221" y="1457664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4" name="Straight Connector 2053">
              <a:extLst>
                <a:ext uri="{FF2B5EF4-FFF2-40B4-BE49-F238E27FC236}">
                  <a16:creationId xmlns:a16="http://schemas.microsoft.com/office/drawing/2014/main" id="{D0314569-D724-8738-C76E-E9C26834D6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9821" y="1457664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5" name="Straight Connector 2054">
              <a:extLst>
                <a:ext uri="{FF2B5EF4-FFF2-40B4-BE49-F238E27FC236}">
                  <a16:creationId xmlns:a16="http://schemas.microsoft.com/office/drawing/2014/main" id="{C4C1DBDC-4EC8-C3DB-D39B-B15488C207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2371" y="1451314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6" name="Straight Connector 2055">
              <a:extLst>
                <a:ext uri="{FF2B5EF4-FFF2-40B4-BE49-F238E27FC236}">
                  <a16:creationId xmlns:a16="http://schemas.microsoft.com/office/drawing/2014/main" id="{B0D21690-A238-A2C6-063D-B97419CF58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5396" y="1457664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7" name="Straight Connector 2056">
              <a:extLst>
                <a:ext uri="{FF2B5EF4-FFF2-40B4-BE49-F238E27FC236}">
                  <a16:creationId xmlns:a16="http://schemas.microsoft.com/office/drawing/2014/main" id="{7031A753-B746-F8A4-6B93-338D637958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8421" y="1454489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8" name="Straight Connector 2057">
              <a:extLst>
                <a:ext uri="{FF2B5EF4-FFF2-40B4-BE49-F238E27FC236}">
                  <a16:creationId xmlns:a16="http://schemas.microsoft.com/office/drawing/2014/main" id="{E22C3F85-1721-6363-3F21-9C0DFC1394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9221" y="1454489"/>
              <a:ext cx="0" cy="110773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62" name="Left Brace 2061">
            <a:extLst>
              <a:ext uri="{FF2B5EF4-FFF2-40B4-BE49-F238E27FC236}">
                <a16:creationId xmlns:a16="http://schemas.microsoft.com/office/drawing/2014/main" id="{10953B6E-63B0-8EDB-0D63-FB8D330FD87E}"/>
              </a:ext>
            </a:extLst>
          </p:cNvPr>
          <p:cNvSpPr/>
          <p:nvPr/>
        </p:nvSpPr>
        <p:spPr>
          <a:xfrm rot="5400000">
            <a:off x="4102588" y="1652522"/>
            <a:ext cx="176742" cy="133249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4" name="Left Brace 2063">
            <a:extLst>
              <a:ext uri="{FF2B5EF4-FFF2-40B4-BE49-F238E27FC236}">
                <a16:creationId xmlns:a16="http://schemas.microsoft.com/office/drawing/2014/main" id="{C7B78118-B779-CAC9-A037-68D36A3AE2F9}"/>
              </a:ext>
            </a:extLst>
          </p:cNvPr>
          <p:cNvSpPr/>
          <p:nvPr/>
        </p:nvSpPr>
        <p:spPr>
          <a:xfrm rot="5400000">
            <a:off x="8367997" y="1631007"/>
            <a:ext cx="176742" cy="133249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5" name="TextBox 2064">
            <a:extLst>
              <a:ext uri="{FF2B5EF4-FFF2-40B4-BE49-F238E27FC236}">
                <a16:creationId xmlns:a16="http://schemas.microsoft.com/office/drawing/2014/main" id="{FA825AFD-36F2-3A44-3017-9B09C706123B}"/>
              </a:ext>
            </a:extLst>
          </p:cNvPr>
          <p:cNvSpPr txBox="1"/>
          <p:nvPr/>
        </p:nvSpPr>
        <p:spPr>
          <a:xfrm>
            <a:off x="3885760" y="2073332"/>
            <a:ext cx="8606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Test Range</a:t>
            </a:r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5481ADF4-A64B-10AE-B900-1DF20075CC40}"/>
              </a:ext>
            </a:extLst>
          </p:cNvPr>
          <p:cNvSpPr txBox="1"/>
          <p:nvPr/>
        </p:nvSpPr>
        <p:spPr>
          <a:xfrm>
            <a:off x="8156546" y="2046438"/>
            <a:ext cx="8606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Test Range</a:t>
            </a:r>
          </a:p>
        </p:txBody>
      </p:sp>
      <p:pic>
        <p:nvPicPr>
          <p:cNvPr id="2074" name="Picture 2073">
            <a:extLst>
              <a:ext uri="{FF2B5EF4-FFF2-40B4-BE49-F238E27FC236}">
                <a16:creationId xmlns:a16="http://schemas.microsoft.com/office/drawing/2014/main" id="{7F659AD3-E041-9AEC-FCDA-F6FDC2B940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95"/>
          <a:stretch/>
        </p:blipFill>
        <p:spPr>
          <a:xfrm>
            <a:off x="6750905" y="763683"/>
            <a:ext cx="4202408" cy="2400497"/>
          </a:xfrm>
          <a:prstGeom prst="rect">
            <a:avLst/>
          </a:prstGeom>
        </p:spPr>
      </p:pic>
      <p:pic>
        <p:nvPicPr>
          <p:cNvPr id="2075" name="Picture 2074">
            <a:extLst>
              <a:ext uri="{FF2B5EF4-FFF2-40B4-BE49-F238E27FC236}">
                <a16:creationId xmlns:a16="http://schemas.microsoft.com/office/drawing/2014/main" id="{23893F41-2C33-5DBC-6CA9-206C102FD3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95"/>
          <a:stretch/>
        </p:blipFill>
        <p:spPr>
          <a:xfrm>
            <a:off x="2021447" y="714359"/>
            <a:ext cx="4202408" cy="2449821"/>
          </a:xfrm>
          <a:prstGeom prst="rect">
            <a:avLst/>
          </a:prstGeom>
        </p:spPr>
      </p:pic>
      <p:sp>
        <p:nvSpPr>
          <p:cNvPr id="2077" name="Rectangle 2076">
            <a:extLst>
              <a:ext uri="{FF2B5EF4-FFF2-40B4-BE49-F238E27FC236}">
                <a16:creationId xmlns:a16="http://schemas.microsoft.com/office/drawing/2014/main" id="{C3E5F0A0-6321-7E68-7911-CF05859435E1}"/>
              </a:ext>
            </a:extLst>
          </p:cNvPr>
          <p:cNvSpPr/>
          <p:nvPr/>
        </p:nvSpPr>
        <p:spPr>
          <a:xfrm>
            <a:off x="8631045" y="6154527"/>
            <a:ext cx="3560955" cy="703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F56304-DA1C-F264-836E-83302C91AF26}"/>
              </a:ext>
            </a:extLst>
          </p:cNvPr>
          <p:cNvGrpSpPr/>
          <p:nvPr/>
        </p:nvGrpSpPr>
        <p:grpSpPr>
          <a:xfrm>
            <a:off x="253316" y="3252497"/>
            <a:ext cx="11800115" cy="3281315"/>
            <a:chOff x="253316" y="3252497"/>
            <a:chExt cx="11800115" cy="3281315"/>
          </a:xfrm>
        </p:grpSpPr>
        <p:pic>
          <p:nvPicPr>
            <p:cNvPr id="2076" name="Picture 2075">
              <a:extLst>
                <a:ext uri="{FF2B5EF4-FFF2-40B4-BE49-F238E27FC236}">
                  <a16:creationId xmlns:a16="http://schemas.microsoft.com/office/drawing/2014/main" id="{96BE7051-C700-BCCD-8FF2-B1F1F3493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74" r="1575"/>
            <a:stretch/>
          </p:blipFill>
          <p:spPr>
            <a:xfrm>
              <a:off x="253316" y="3252497"/>
              <a:ext cx="11800115" cy="328131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69C62E6-6480-356F-DFFF-A053DCDEB737}"/>
                </a:ext>
              </a:extLst>
            </p:cNvPr>
            <p:cNvSpPr txBox="1"/>
            <p:nvPr/>
          </p:nvSpPr>
          <p:spPr>
            <a:xfrm>
              <a:off x="7326471" y="6154527"/>
              <a:ext cx="234230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At least Up to 300KHz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0CE7B4C-62AD-9799-E321-6DFE516C6A03}"/>
              </a:ext>
            </a:extLst>
          </p:cNvPr>
          <p:cNvSpPr txBox="1"/>
          <p:nvPr/>
        </p:nvSpPr>
        <p:spPr>
          <a:xfrm>
            <a:off x="4420452" y="1243437"/>
            <a:ext cx="1219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L= 21 </a:t>
            </a:r>
            <a:r>
              <a:rPr lang="en-US" sz="1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nH</a:t>
            </a:r>
            <a:r>
              <a:rPr lang="en-US" sz="1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 / 1MHz </a:t>
            </a:r>
          </a:p>
          <a:p>
            <a:r>
              <a:rPr lang="en-US" sz="1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L= 18 </a:t>
            </a:r>
            <a:r>
              <a:rPr lang="en-US" sz="1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nH</a:t>
            </a:r>
            <a:r>
              <a:rPr lang="en-US" sz="1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 / 10MHz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AF17C0-2747-3BD7-6AD0-5EAFD70B0479}"/>
              </a:ext>
            </a:extLst>
          </p:cNvPr>
          <p:cNvSpPr txBox="1"/>
          <p:nvPr/>
        </p:nvSpPr>
        <p:spPr>
          <a:xfrm>
            <a:off x="9088133" y="1229040"/>
            <a:ext cx="1172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L= 10 </a:t>
            </a:r>
            <a:r>
              <a:rPr lang="en-US" sz="1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nH</a:t>
            </a:r>
            <a:r>
              <a:rPr lang="en-US" sz="1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 / 1MHz </a:t>
            </a:r>
          </a:p>
          <a:p>
            <a:r>
              <a:rPr lang="en-US" sz="1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L= 6 </a:t>
            </a:r>
            <a:r>
              <a:rPr lang="en-US" sz="1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nH</a:t>
            </a:r>
            <a:r>
              <a:rPr lang="en-US" sz="1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 / 10MHz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26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9394458-394C-A947-4D81-20D5A858F904}"/>
              </a:ext>
            </a:extLst>
          </p:cNvPr>
          <p:cNvGrpSpPr/>
          <p:nvPr/>
        </p:nvGrpSpPr>
        <p:grpSpPr>
          <a:xfrm>
            <a:off x="1817914" y="962447"/>
            <a:ext cx="8391211" cy="5329495"/>
            <a:chOff x="2110154" y="1016876"/>
            <a:chExt cx="7772400" cy="482424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BC69C66-5B7E-EFF2-0CFA-85B7D0B0B13E}"/>
                </a:ext>
              </a:extLst>
            </p:cNvPr>
            <p:cNvGrpSpPr/>
            <p:nvPr/>
          </p:nvGrpSpPr>
          <p:grpSpPr>
            <a:xfrm>
              <a:off x="2110154" y="1016876"/>
              <a:ext cx="7772400" cy="4824248"/>
              <a:chOff x="2110154" y="1016876"/>
              <a:chExt cx="7772400" cy="482424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E8FFA8D-AFA2-4080-C7CC-85C866090D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10154" y="3429000"/>
                <a:ext cx="7772400" cy="241212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DE7F6E3-3343-E110-0812-59142B7822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10154" y="1016876"/>
                <a:ext cx="7772400" cy="2406682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9DC7BE9-E54E-9A13-CAEA-C91EAD0828BE}"/>
                  </a:ext>
                </a:extLst>
              </p:cNvPr>
              <p:cNvSpPr/>
              <p:nvPr/>
            </p:nvSpPr>
            <p:spPr>
              <a:xfrm>
                <a:off x="3845170" y="3733800"/>
                <a:ext cx="1090245" cy="1641231"/>
              </a:xfrm>
              <a:prstGeom prst="rect">
                <a:avLst/>
              </a:prstGeom>
              <a:solidFill>
                <a:srgbClr val="00B050">
                  <a:alpha val="3485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0587965-C2D1-7C12-AC63-08E21551EC5A}"/>
                  </a:ext>
                </a:extLst>
              </p:cNvPr>
              <p:cNvSpPr/>
              <p:nvPr/>
            </p:nvSpPr>
            <p:spPr>
              <a:xfrm>
                <a:off x="7807568" y="3692769"/>
                <a:ext cx="1125417" cy="1688125"/>
              </a:xfrm>
              <a:prstGeom prst="rect">
                <a:avLst/>
              </a:prstGeom>
              <a:solidFill>
                <a:srgbClr val="00B050">
                  <a:alpha val="3485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D81855D-0575-FD88-D32F-E420B545E6D7}"/>
                  </a:ext>
                </a:extLst>
              </p:cNvPr>
              <p:cNvSpPr/>
              <p:nvPr/>
            </p:nvSpPr>
            <p:spPr>
              <a:xfrm>
                <a:off x="7807568" y="1289539"/>
                <a:ext cx="1125417" cy="1679231"/>
              </a:xfrm>
              <a:prstGeom prst="rect">
                <a:avLst/>
              </a:prstGeom>
              <a:solidFill>
                <a:srgbClr val="00B050">
                  <a:alpha val="3485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9B43DC9-3705-8808-B816-22B1D9D49DB3}"/>
                  </a:ext>
                </a:extLst>
              </p:cNvPr>
              <p:cNvSpPr/>
              <p:nvPr/>
            </p:nvSpPr>
            <p:spPr>
              <a:xfrm>
                <a:off x="3968261" y="1301262"/>
                <a:ext cx="1049216" cy="1679232"/>
              </a:xfrm>
              <a:prstGeom prst="rect">
                <a:avLst/>
              </a:prstGeom>
              <a:solidFill>
                <a:srgbClr val="00B050">
                  <a:alpha val="3485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3CB995-8E2D-F402-E959-31DF7B1413AF}"/>
                  </a:ext>
                </a:extLst>
              </p:cNvPr>
              <p:cNvSpPr txBox="1"/>
              <p:nvPr/>
            </p:nvSpPr>
            <p:spPr>
              <a:xfrm>
                <a:off x="3968261" y="1629507"/>
                <a:ext cx="84406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Operating </a:t>
                </a:r>
              </a:p>
              <a:p>
                <a:pPr algn="ctr"/>
                <a:r>
                  <a:rPr 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Temp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511903F-C423-15BA-A775-40C40D016FC4}"/>
                  </a:ext>
                </a:extLst>
              </p:cNvPr>
              <p:cNvSpPr txBox="1"/>
              <p:nvPr/>
            </p:nvSpPr>
            <p:spPr>
              <a:xfrm>
                <a:off x="3868615" y="3997568"/>
                <a:ext cx="84406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Operating </a:t>
                </a:r>
              </a:p>
              <a:p>
                <a:pPr algn="ctr"/>
                <a:r>
                  <a:rPr 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Temp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7B5B605-5510-5137-3654-28878F55682C}"/>
                  </a:ext>
                </a:extLst>
              </p:cNvPr>
              <p:cNvSpPr txBox="1"/>
              <p:nvPr/>
            </p:nvSpPr>
            <p:spPr>
              <a:xfrm>
                <a:off x="7842738" y="1748384"/>
                <a:ext cx="84406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Operating </a:t>
                </a:r>
              </a:p>
              <a:p>
                <a:pPr algn="ctr"/>
                <a:r>
                  <a:rPr 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Temp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F63A16C-39BB-4A61-23B6-C5F859F002A9}"/>
                  </a:ext>
                </a:extLst>
              </p:cNvPr>
              <p:cNvSpPr txBox="1"/>
              <p:nvPr/>
            </p:nvSpPr>
            <p:spPr>
              <a:xfrm>
                <a:off x="7842738" y="3909645"/>
                <a:ext cx="84406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Operating </a:t>
                </a:r>
              </a:p>
              <a:p>
                <a:pPr algn="ctr"/>
                <a:r>
                  <a:rPr 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Temp</a:t>
                </a: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0D8E85A-C3EB-984D-D2AC-10CFE336550E}"/>
                  </a:ext>
                </a:extLst>
              </p:cNvPr>
              <p:cNvSpPr/>
              <p:nvPr/>
            </p:nvSpPr>
            <p:spPr>
              <a:xfrm>
                <a:off x="5014863" y="1299263"/>
                <a:ext cx="317301" cy="1679232"/>
              </a:xfrm>
              <a:prstGeom prst="rect">
                <a:avLst/>
              </a:prstGeom>
              <a:solidFill>
                <a:srgbClr val="00B0F0">
                  <a:alpha val="3125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95A7FC4-B2D2-1379-EA7C-59A7CE5FA1B5}"/>
                  </a:ext>
                </a:extLst>
              </p:cNvPr>
              <p:cNvSpPr/>
              <p:nvPr/>
            </p:nvSpPr>
            <p:spPr>
              <a:xfrm>
                <a:off x="8932986" y="1288246"/>
                <a:ext cx="321184" cy="1679232"/>
              </a:xfrm>
              <a:prstGeom prst="rect">
                <a:avLst/>
              </a:prstGeom>
              <a:solidFill>
                <a:srgbClr val="00B0F0">
                  <a:alpha val="2982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9D85CBD-2DD5-DE90-1CE6-81ECA438E855}"/>
                </a:ext>
              </a:extLst>
            </p:cNvPr>
            <p:cNvSpPr/>
            <p:nvPr/>
          </p:nvSpPr>
          <p:spPr>
            <a:xfrm>
              <a:off x="4934249" y="3728357"/>
              <a:ext cx="298764" cy="1643643"/>
            </a:xfrm>
            <a:prstGeom prst="rect">
              <a:avLst/>
            </a:prstGeom>
            <a:solidFill>
              <a:srgbClr val="00B0F0">
                <a:alpha val="2962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1F30769-967A-C2D3-3CA1-A1E4FAE2148E}"/>
                </a:ext>
              </a:extLst>
            </p:cNvPr>
            <p:cNvSpPr/>
            <p:nvPr/>
          </p:nvSpPr>
          <p:spPr>
            <a:xfrm>
              <a:off x="8932985" y="3698979"/>
              <a:ext cx="321183" cy="1673021"/>
            </a:xfrm>
            <a:prstGeom prst="rect">
              <a:avLst/>
            </a:prstGeom>
            <a:solidFill>
              <a:srgbClr val="00B0F0">
                <a:alpha val="2962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2E3D483-FBEB-931A-5A98-2A12FF8463F5}"/>
              </a:ext>
            </a:extLst>
          </p:cNvPr>
          <p:cNvSpPr txBox="1"/>
          <p:nvPr/>
        </p:nvSpPr>
        <p:spPr>
          <a:xfrm>
            <a:off x="1110343" y="228698"/>
            <a:ext cx="10485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Variation of Key NanoLam</a:t>
            </a:r>
            <a:r>
              <a:rPr lang="en-US" sz="2800" b="1" baseline="300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TM</a:t>
            </a:r>
            <a:r>
              <a:rPr lang="en-US" sz="2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</a:t>
            </a:r>
            <a:r>
              <a:rPr lang="en-US" sz="2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apacitor Properties with Temperature.  </a:t>
            </a:r>
          </a:p>
        </p:txBody>
      </p:sp>
    </p:spTree>
    <p:extLst>
      <p:ext uri="{BB962C8B-B14F-4D97-AF65-F5344CB8AC3E}">
        <p14:creationId xmlns:p14="http://schemas.microsoft.com/office/powerpoint/2010/main" val="1131436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55A6FB-52FE-889B-8D70-E5830B6869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04"/>
          <a:stretch/>
        </p:blipFill>
        <p:spPr bwMode="auto">
          <a:xfrm>
            <a:off x="383105" y="1538349"/>
            <a:ext cx="11808895" cy="41143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AAA405-0D32-965B-05EE-AADF5ED08ED5}"/>
              </a:ext>
            </a:extLst>
          </p:cNvPr>
          <p:cNvSpPr txBox="1"/>
          <p:nvPr/>
        </p:nvSpPr>
        <p:spPr>
          <a:xfrm>
            <a:off x="1271649" y="510374"/>
            <a:ext cx="96487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Capacitance Stability as </a:t>
            </a:r>
            <a:r>
              <a:rPr lang="en-US" sz="28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</a:t>
            </a:r>
            <a:r>
              <a:rPr lang="en-US" sz="2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Function of Temperature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9853AA-CB5A-8911-DD2B-FF292A5FB15F}"/>
              </a:ext>
            </a:extLst>
          </p:cNvPr>
          <p:cNvGrpSpPr/>
          <p:nvPr/>
        </p:nvGrpSpPr>
        <p:grpSpPr>
          <a:xfrm>
            <a:off x="1676066" y="5436407"/>
            <a:ext cx="8250736" cy="1269193"/>
            <a:chOff x="1676066" y="5436407"/>
            <a:chExt cx="8250736" cy="126919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D041CFC-51A0-425F-F05F-2C692CD893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0000"/>
            <a:stretch/>
          </p:blipFill>
          <p:spPr>
            <a:xfrm>
              <a:off x="1676066" y="5436407"/>
              <a:ext cx="8250736" cy="1231800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212FD5A-2133-0E73-8F55-4400C5778378}"/>
                </a:ext>
              </a:extLst>
            </p:cNvPr>
            <p:cNvSpPr/>
            <p:nvPr/>
          </p:nvSpPr>
          <p:spPr>
            <a:xfrm>
              <a:off x="2617076" y="5652655"/>
              <a:ext cx="2270234" cy="1052945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9163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D188F8-7174-B0E0-3115-FF199B2D6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1371265" y="5460764"/>
            <a:ext cx="8250736" cy="123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50B23D-A5A0-B4AC-7A84-4589E368A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85" y="1729830"/>
            <a:ext cx="11775451" cy="37565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FF7E32-CA5E-BE29-833F-E889015E4035}"/>
              </a:ext>
            </a:extLst>
          </p:cNvPr>
          <p:cNvSpPr txBox="1"/>
          <p:nvPr/>
        </p:nvSpPr>
        <p:spPr>
          <a:xfrm>
            <a:off x="1270651" y="445202"/>
            <a:ext cx="98335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800" b="1" dirty="0">
                <a:solidFill>
                  <a:srgbClr val="262626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Stability of Capacitance and ESR of 30</a:t>
            </a:r>
            <a:r>
              <a:rPr lang="en-US" sz="2800" b="1" dirty="0">
                <a:solidFill>
                  <a:srgbClr val="44546A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µ</a:t>
            </a:r>
            <a:r>
              <a:rPr lang="en-US" sz="2800" b="1" dirty="0">
                <a:solidFill>
                  <a:srgbClr val="262626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 NanoLam</a:t>
            </a:r>
            <a:r>
              <a:rPr lang="en-US" sz="2800" b="1" baseline="30000" dirty="0">
                <a:solidFill>
                  <a:srgbClr val="262626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TM</a:t>
            </a:r>
            <a:r>
              <a:rPr lang="en-US" sz="2800" b="1" baseline="30000" dirty="0">
                <a:solidFill>
                  <a:srgbClr val="262626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>
                <a:solidFill>
                  <a:srgbClr val="262626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Capacitors </a:t>
            </a:r>
          </a:p>
          <a:p>
            <a:pPr marL="0" marR="0" algn="ctr">
              <a:spcBef>
                <a:spcPts val="0"/>
              </a:spcBef>
            </a:pPr>
            <a:r>
              <a:rPr lang="en-US" sz="2800" b="1" dirty="0">
                <a:solidFill>
                  <a:srgbClr val="262626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as a Function of Temperature at 670VDC. </a:t>
            </a:r>
            <a:r>
              <a:rPr lang="en-US" sz="2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 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3BD7406-D920-FCC3-F38C-567DAE51BE41}"/>
              </a:ext>
            </a:extLst>
          </p:cNvPr>
          <p:cNvSpPr/>
          <p:nvPr/>
        </p:nvSpPr>
        <p:spPr>
          <a:xfrm>
            <a:off x="6674069" y="5486400"/>
            <a:ext cx="2039007" cy="12318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72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FB8B35-B806-171E-86CD-A3EEADB7F320}"/>
              </a:ext>
            </a:extLst>
          </p:cNvPr>
          <p:cNvSpPr txBox="1"/>
          <p:nvPr/>
        </p:nvSpPr>
        <p:spPr>
          <a:xfrm>
            <a:off x="698416" y="517791"/>
            <a:ext cx="111440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D0D0D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Performance of </a:t>
            </a:r>
            <a:r>
              <a:rPr lang="en-US" sz="2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5µF/</a:t>
            </a:r>
            <a:r>
              <a:rPr lang="en-US" sz="28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670</a:t>
            </a:r>
            <a:r>
              <a:rPr lang="en-US" sz="2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V</a:t>
            </a:r>
            <a:r>
              <a:rPr lang="en-US" sz="2800" b="1" dirty="0">
                <a:solidFill>
                  <a:srgbClr val="0D0D0D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Capacitor Elements Tested At 1.25xVr/200</a:t>
            </a:r>
            <a:r>
              <a:rPr lang="en-US" sz="2800" b="1" baseline="30000" dirty="0">
                <a:solidFill>
                  <a:srgbClr val="0D0D0D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o</a:t>
            </a:r>
            <a:r>
              <a:rPr lang="en-US" sz="2800" b="1" dirty="0">
                <a:solidFill>
                  <a:srgbClr val="0D0D0D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5317D6-718C-8D57-E047-C3323B5B9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806" y="1200150"/>
            <a:ext cx="6824124" cy="514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81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56F17647-6F91-87E4-B58A-89F13D7A4B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299" y="2291300"/>
            <a:ext cx="11389402" cy="31515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B3DD98-A1BE-44F2-F09B-87682F736F8E}"/>
              </a:ext>
            </a:extLst>
          </p:cNvPr>
          <p:cNvSpPr txBox="1"/>
          <p:nvPr/>
        </p:nvSpPr>
        <p:spPr>
          <a:xfrm>
            <a:off x="511630" y="858521"/>
            <a:ext cx="11005456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Performance of Packaged 30µf Nanolam</a:t>
            </a:r>
            <a:r>
              <a:rPr lang="en-US" sz="2800" b="1" baseline="30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TM</a:t>
            </a:r>
            <a:r>
              <a:rPr lang="en-US" sz="2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Capacitors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Tested At 850V/125</a:t>
            </a:r>
            <a:r>
              <a:rPr lang="en-US" sz="2400" baseline="300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o</a:t>
            </a:r>
            <a:r>
              <a:rPr lang="en-US" sz="24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 </a:t>
            </a:r>
            <a:r>
              <a:rPr lang="en-US" sz="24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</a:t>
            </a:r>
            <a:r>
              <a:rPr lang="en-US" sz="24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or 1000hrs and 1250hrs  at 670V/160</a:t>
            </a:r>
            <a:r>
              <a:rPr lang="en-US" sz="2400" baseline="300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o</a:t>
            </a:r>
            <a:r>
              <a:rPr lang="en-US" sz="24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36799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ACDBD21-5FF2-249C-D015-6D6D6368049D}"/>
              </a:ext>
            </a:extLst>
          </p:cNvPr>
          <p:cNvSpPr txBox="1"/>
          <p:nvPr/>
        </p:nvSpPr>
        <p:spPr>
          <a:xfrm>
            <a:off x="939472" y="316215"/>
            <a:ext cx="94930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Nanolam</a:t>
            </a:r>
            <a:r>
              <a:rPr lang="en-US" sz="2800" b="1" baseline="30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TM</a:t>
            </a:r>
            <a:r>
              <a:rPr lang="en-US" sz="2800" b="1" baseline="300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30µf/</a:t>
            </a:r>
            <a:r>
              <a:rPr lang="en-US" sz="28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670</a:t>
            </a:r>
            <a:r>
              <a:rPr lang="en-US" sz="2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V  Packaged Capacitors Tested for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Self-healing Event Initiation Voltage.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B33A4A-76AA-854B-1995-C17CB8155DFE}"/>
              </a:ext>
            </a:extLst>
          </p:cNvPr>
          <p:cNvGrpSpPr/>
          <p:nvPr/>
        </p:nvGrpSpPr>
        <p:grpSpPr>
          <a:xfrm>
            <a:off x="2180772" y="1501869"/>
            <a:ext cx="7010399" cy="4747177"/>
            <a:chOff x="2180772" y="1501869"/>
            <a:chExt cx="7010399" cy="474717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E0E0451-3818-09BF-1B70-A1C5CA5BA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740"/>
            <a:stretch/>
          </p:blipFill>
          <p:spPr>
            <a:xfrm>
              <a:off x="2180772" y="1501869"/>
              <a:ext cx="7010399" cy="4747177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5D2714D-3264-2714-686B-82F51DC61E74}"/>
                </a:ext>
              </a:extLst>
            </p:cNvPr>
            <p:cNvCxnSpPr>
              <a:cxnSpLocks/>
            </p:cNvCxnSpPr>
            <p:nvPr/>
          </p:nvCxnSpPr>
          <p:spPr>
            <a:xfrm>
              <a:off x="3384330" y="4550980"/>
              <a:ext cx="4572000" cy="0"/>
            </a:xfrm>
            <a:prstGeom prst="line">
              <a:avLst/>
            </a:prstGeom>
            <a:ln w="38100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F961D5-D8CE-1095-5A28-F5027118D596}"/>
                </a:ext>
              </a:extLst>
            </p:cNvPr>
            <p:cNvSpPr txBox="1"/>
            <p:nvPr/>
          </p:nvSpPr>
          <p:spPr>
            <a:xfrm>
              <a:off x="3762701" y="4244708"/>
              <a:ext cx="851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V</a:t>
              </a:r>
              <a:r>
                <a:rPr lang="en-U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rated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5380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324297-1DC4-C3F3-A7A1-9E885922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51" y="1574572"/>
            <a:ext cx="11229093" cy="3897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76519B-471B-65F3-A0AA-7F2C37A181E1}"/>
              </a:ext>
            </a:extLst>
          </p:cNvPr>
          <p:cNvSpPr txBox="1"/>
          <p:nvPr/>
        </p:nvSpPr>
        <p:spPr>
          <a:xfrm>
            <a:off x="783770" y="478972"/>
            <a:ext cx="106244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NanoLam</a:t>
            </a:r>
            <a:r>
              <a:rPr lang="en-US" sz="2800" b="1" baseline="300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TM </a:t>
            </a:r>
            <a:r>
              <a:rPr lang="en-US" sz="2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5µF/670V  Capacitor </a:t>
            </a:r>
            <a:r>
              <a:rPr lang="en-US" sz="28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</a:t>
            </a:r>
            <a:r>
              <a:rPr lang="en-US" sz="2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lements Tested for self-healing </a:t>
            </a:r>
            <a:r>
              <a:rPr lang="en-US" sz="28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</a:t>
            </a:r>
            <a:r>
              <a:rPr lang="en-US" sz="2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vent </a:t>
            </a:r>
            <a:r>
              <a:rPr lang="en-US" sz="28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</a:t>
            </a:r>
            <a:r>
              <a:rPr lang="en-US" sz="2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nitiation </a:t>
            </a:r>
            <a:r>
              <a:rPr lang="en-US" sz="28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V</a:t>
            </a:r>
            <a:r>
              <a:rPr lang="en-US" sz="2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oltage at Room </a:t>
            </a:r>
            <a:r>
              <a:rPr lang="en-US" sz="28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</a:t>
            </a:r>
            <a:r>
              <a:rPr lang="en-US" sz="2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emperature and at -196</a:t>
            </a:r>
            <a:r>
              <a:rPr lang="en-US" sz="2800" b="1" baseline="300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o</a:t>
            </a:r>
            <a:r>
              <a:rPr lang="en-US" sz="2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C78A6B-8E31-559C-9EAB-669E4F58E7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51" r="62814" b="50000"/>
          <a:stretch/>
        </p:blipFill>
        <p:spPr>
          <a:xfrm>
            <a:off x="4704521" y="5526606"/>
            <a:ext cx="2040835" cy="12318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BBE0E7-E9B9-63D3-6F5F-1196D8F731C8}"/>
              </a:ext>
            </a:extLst>
          </p:cNvPr>
          <p:cNvSpPr/>
          <p:nvPr/>
        </p:nvSpPr>
        <p:spPr>
          <a:xfrm>
            <a:off x="4706349" y="5724938"/>
            <a:ext cx="2039007" cy="103346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458E17-8EBA-7B5F-19C0-564A9A957DE3}"/>
              </a:ext>
            </a:extLst>
          </p:cNvPr>
          <p:cNvCxnSpPr>
            <a:cxnSpLocks/>
          </p:cNvCxnSpPr>
          <p:nvPr/>
        </p:nvCxnSpPr>
        <p:spPr>
          <a:xfrm>
            <a:off x="1450427" y="4267202"/>
            <a:ext cx="3647090" cy="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75018F9-4DF0-4F0A-ADC0-6C34A8CE684B}"/>
              </a:ext>
            </a:extLst>
          </p:cNvPr>
          <p:cNvSpPr txBox="1"/>
          <p:nvPr/>
        </p:nvSpPr>
        <p:spPr>
          <a:xfrm>
            <a:off x="1681653" y="3960930"/>
            <a:ext cx="85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V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rated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04726A-11B0-C64E-5A54-AA33824B1DBB}"/>
              </a:ext>
            </a:extLst>
          </p:cNvPr>
          <p:cNvCxnSpPr>
            <a:cxnSpLocks/>
          </p:cNvCxnSpPr>
          <p:nvPr/>
        </p:nvCxnSpPr>
        <p:spPr>
          <a:xfrm>
            <a:off x="6989379" y="4267202"/>
            <a:ext cx="3647090" cy="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9DEBB6C-92DA-79DB-8061-9CDDF9E87611}"/>
              </a:ext>
            </a:extLst>
          </p:cNvPr>
          <p:cNvSpPr txBox="1"/>
          <p:nvPr/>
        </p:nvSpPr>
        <p:spPr>
          <a:xfrm>
            <a:off x="7220605" y="3960930"/>
            <a:ext cx="85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V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rated</a:t>
            </a:r>
          </a:p>
        </p:txBody>
      </p:sp>
    </p:spTree>
    <p:extLst>
      <p:ext uri="{BB962C8B-B14F-4D97-AF65-F5344CB8AC3E}">
        <p14:creationId xmlns:p14="http://schemas.microsoft.com/office/powerpoint/2010/main" val="283486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5BE41-7B44-020F-18CC-255A9D07F8C8}"/>
              </a:ext>
            </a:extLst>
          </p:cNvPr>
          <p:cNvSpPr txBox="1"/>
          <p:nvPr/>
        </p:nvSpPr>
        <p:spPr>
          <a:xfrm>
            <a:off x="2985089" y="205722"/>
            <a:ext cx="6866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CAPACITORS OPERATING AT HIGH TEMPERATURE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DA06C5-18AF-0153-79E2-18C84E6E7DF6}"/>
              </a:ext>
            </a:extLst>
          </p:cNvPr>
          <p:cNvSpPr txBox="1"/>
          <p:nvPr/>
        </p:nvSpPr>
        <p:spPr>
          <a:xfrm>
            <a:off x="743116" y="835982"/>
            <a:ext cx="107057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Limited To High Temperature Applications That Require: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Stable Capacitance with Temperature and Bias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High Capacitance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High Voltage 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High Energy Density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202181-DB55-C865-A224-06F8AE3CCADB}"/>
              </a:ext>
            </a:extLst>
          </p:cNvPr>
          <p:cNvSpPr txBox="1"/>
          <p:nvPr/>
        </p:nvSpPr>
        <p:spPr>
          <a:xfrm>
            <a:off x="743116" y="2664591"/>
            <a:ext cx="1129629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Capacitor Technologies That Satisfy the Above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High Capacitance + Stable Capacitance with Temperature and Bias : Eliminates NPO and Ferroelectric MLCCs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High Voltage: Eliminates Ta Electrolytics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High Capacitance: Eliminates Mica and other Similar Dielectrics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This leaves Polymer Film Capacitors in Various Configurations - Metallized, Film Foil, Double Metallized Film Electrodes, Hybrids, and Metallized Paper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If High energy Density is Also Required, the Above is Limited to Metallized Films</a:t>
            </a:r>
          </a:p>
        </p:txBody>
      </p:sp>
    </p:spTree>
    <p:extLst>
      <p:ext uri="{BB962C8B-B14F-4D97-AF65-F5344CB8AC3E}">
        <p14:creationId xmlns:p14="http://schemas.microsoft.com/office/powerpoint/2010/main" val="2934312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132778-E01D-A8D7-292A-1EE695DEEBB1}"/>
              </a:ext>
            </a:extLst>
          </p:cNvPr>
          <p:cNvSpPr txBox="1"/>
          <p:nvPr/>
        </p:nvSpPr>
        <p:spPr>
          <a:xfrm>
            <a:off x="435428" y="533921"/>
            <a:ext cx="1132114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				        </a:t>
            </a:r>
            <a:r>
              <a:rPr lang="en-US" sz="2400" b="1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Summary</a:t>
            </a:r>
            <a:endParaRPr lang="en-US" sz="2400" dirty="0">
              <a:solidFill>
                <a:srgbClr val="222222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200" dirty="0">
              <a:solidFill>
                <a:srgbClr val="222222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Superior Breakdown Strength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200" dirty="0">
              <a:solidFill>
                <a:srgbClr val="222222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222222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T</a:t>
            </a:r>
            <a:r>
              <a:rPr lang="en-US" sz="22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he Breakdown Strength of </a:t>
            </a:r>
            <a:r>
              <a:rPr lang="en-US" sz="2200" dirty="0">
                <a:solidFill>
                  <a:srgbClr val="222222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t</a:t>
            </a:r>
            <a:r>
              <a:rPr lang="en-US" sz="22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he Nanolam</a:t>
            </a:r>
            <a:r>
              <a:rPr lang="en-US" sz="2200" baseline="300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TM</a:t>
            </a:r>
            <a:r>
              <a:rPr lang="en-US" sz="22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Dielectric is not Significantly Affected In The Temperature Range Of -196</a:t>
            </a:r>
            <a:r>
              <a:rPr lang="en-US" sz="2200" baseline="300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o</a:t>
            </a:r>
            <a:r>
              <a:rPr lang="en-US" sz="22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C To +200</a:t>
            </a:r>
            <a:r>
              <a:rPr lang="en-US" sz="2200" baseline="300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o</a:t>
            </a:r>
            <a:r>
              <a:rPr lang="en-US" sz="22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C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200" dirty="0">
              <a:solidFill>
                <a:srgbClr val="222222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222222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Superior Current Performance due to the Unique Dielectric Properties and Capacitor Construction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200" dirty="0">
              <a:solidFill>
                <a:srgbClr val="222222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222222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Temperature Rating with the Current Package: 160</a:t>
            </a:r>
            <a:r>
              <a:rPr lang="en-US" sz="2200" baseline="30000" dirty="0">
                <a:solidFill>
                  <a:srgbClr val="222222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o</a:t>
            </a:r>
            <a:r>
              <a:rPr lang="en-US" sz="2200" dirty="0">
                <a:solidFill>
                  <a:srgbClr val="222222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C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200" dirty="0">
              <a:solidFill>
                <a:srgbClr val="222222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r>
              <a:rPr lang="en-US" sz="22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In Comparison to High Temperature Films – PEN and PPS</a:t>
            </a:r>
          </a:p>
          <a:p>
            <a:r>
              <a:rPr lang="en-US" sz="2200" u="sng" dirty="0">
                <a:solidFill>
                  <a:srgbClr val="222222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Higher Operating Temperature than PPS with no Derating ( at least +35</a:t>
            </a:r>
            <a:r>
              <a:rPr lang="en-US" sz="2200" u="sng" baseline="30000" dirty="0">
                <a:solidFill>
                  <a:srgbClr val="222222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o</a:t>
            </a:r>
            <a:r>
              <a:rPr lang="en-US" sz="2200" u="sng" dirty="0">
                <a:solidFill>
                  <a:srgbClr val="222222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C)</a:t>
            </a:r>
            <a:r>
              <a:rPr lang="en-US" sz="2200" u="sng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</a:p>
          <a:p>
            <a:r>
              <a:rPr lang="en-US" sz="2200" u="sng" dirty="0">
                <a:solidFill>
                  <a:srgbClr val="222222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&gt;</a:t>
            </a:r>
            <a:r>
              <a:rPr lang="en-US" sz="2200" u="sng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10X  Energy density</a:t>
            </a:r>
          </a:p>
        </p:txBody>
      </p:sp>
    </p:spTree>
    <p:extLst>
      <p:ext uri="{BB962C8B-B14F-4D97-AF65-F5344CB8AC3E}">
        <p14:creationId xmlns:p14="http://schemas.microsoft.com/office/powerpoint/2010/main" val="1988131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6">
            <a:extLst>
              <a:ext uri="{FF2B5EF4-FFF2-40B4-BE49-F238E27FC236}">
                <a16:creationId xmlns:a16="http://schemas.microsoft.com/office/drawing/2014/main" id="{72C8321F-DD98-B755-1D4F-DB699831A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29" y="551364"/>
            <a:ext cx="7846441" cy="57270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/>
            </a:pPr>
            <a:r>
              <a:rPr lang="en-US" sz="2400" b="1" dirty="0"/>
              <a:t>NanoLam</a:t>
            </a:r>
            <a:r>
              <a:rPr lang="en-US" sz="2400" b="1" baseline="30000" dirty="0"/>
              <a:t>TM</a:t>
            </a:r>
            <a:r>
              <a:rPr lang="en-US" sz="2400" b="1" dirty="0"/>
              <a:t> - Solid State High Temperature Polymer Capacitors</a:t>
            </a:r>
            <a:endParaRPr sz="24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DE13E8-0B3C-8E09-21B6-8C0DD9B06131}"/>
              </a:ext>
            </a:extLst>
          </p:cNvPr>
          <p:cNvSpPr/>
          <p:nvPr/>
        </p:nvSpPr>
        <p:spPr>
          <a:xfrm>
            <a:off x="939739" y="1241763"/>
            <a:ext cx="10961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000" dirty="0">
                <a:latin typeface="+mj-lt"/>
              </a:rPr>
              <a:t>NanoLam</a:t>
            </a:r>
            <a:r>
              <a:rPr lang="en-US" sz="2000" baseline="30000" dirty="0">
                <a:latin typeface="+mj-lt"/>
              </a:rPr>
              <a:t>TM</a:t>
            </a:r>
            <a:r>
              <a:rPr lang="en-US" sz="2000" baseline="30000" dirty="0"/>
              <a:t> </a:t>
            </a:r>
            <a:r>
              <a:rPr lang="en-US" sz="2000" dirty="0">
                <a:latin typeface="+mj-lt"/>
              </a:rPr>
              <a:t>capacitors represent a disruptive change in the way in which polymer capacitors are produced </a:t>
            </a:r>
          </a:p>
          <a:p>
            <a:pPr algn="l">
              <a:defRPr/>
            </a:pPr>
            <a:r>
              <a:rPr lang="en-US" sz="2000" dirty="0">
                <a:latin typeface="+mj-lt"/>
              </a:rPr>
              <a:t>The film extrusion plant, metallizing converter and winding machines are replaced with a single apparatus that is fed with </a:t>
            </a:r>
            <a:r>
              <a:rPr lang="en-US" sz="2000" u="sng" dirty="0">
                <a:latin typeface="+mj-lt"/>
              </a:rPr>
              <a:t>only metal wire and liquid monomer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1596E7-5F7A-9884-A4E1-8772EF6A41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415" y="2596062"/>
            <a:ext cx="8632372" cy="371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26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164042434">
            <a:extLst>
              <a:ext uri="{FF2B5EF4-FFF2-40B4-BE49-F238E27FC236}">
                <a16:creationId xmlns:a16="http://schemas.microsoft.com/office/drawing/2014/main" id="{631E6BAE-DF64-96E3-AEAB-C55326E5C16F}"/>
              </a:ext>
            </a:extLst>
          </p:cNvPr>
          <p:cNvSpPr>
            <a:spLocks noChangeArrowheads="1"/>
          </p:cNvSpPr>
          <p:nvPr/>
        </p:nvSpPr>
        <p:spPr bwMode="auto">
          <a:xfrm rot="-10740000">
            <a:off x="111658400" y="103547863"/>
            <a:ext cx="3463925" cy="29284612"/>
          </a:xfrm>
          <a:prstGeom prst="parallelogram">
            <a:avLst>
              <a:gd name="adj" fmla="val 0"/>
            </a:avLst>
          </a:prstGeom>
          <a:solidFill>
            <a:srgbClr val="7F7F7F">
              <a:alpha val="62744"/>
            </a:srgbClr>
          </a:solidFill>
          <a:ln w="12700">
            <a:solidFill>
              <a:srgbClr val="7F7F7F"/>
            </a:solidFill>
            <a:miter lim="800000"/>
            <a:headEnd/>
            <a:tailEnd/>
          </a:ln>
          <a:effectLst>
            <a:outerShdw dist="38100" dir="18900000" algn="bl" rotWithShape="0">
              <a:srgbClr val="000000">
                <a:alpha val="39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A80B8911-ADFD-613A-6F59-F9021281C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83640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1.  Process of forming a NanoLam</a:t>
            </a:r>
            <a:r>
              <a:rPr kumimoji="0" lang="en-US" altLang="en-US" sz="1000" b="0" i="0" u="none" strike="noStrike" cap="none" normalizeH="0" baseline="3000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capacitor using individual capacitor elements that are stacked, connected in parallel and epoxy potted in a polymer box.</a:t>
            </a:r>
            <a:endParaRPr kumimoji="0" lang="en-US" altLang="en-US" sz="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5C6671-4B11-139A-58D7-C2729FA52CE1}"/>
              </a:ext>
            </a:extLst>
          </p:cNvPr>
          <p:cNvSpPr txBox="1"/>
          <p:nvPr/>
        </p:nvSpPr>
        <p:spPr>
          <a:xfrm>
            <a:off x="262220" y="1274586"/>
            <a:ext cx="4677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Schematic System Used  to Produce Solid-State Polymer/Metal Nanolaminate Composite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25E738-BBB2-2AD4-1BB0-56BAC811C646}"/>
              </a:ext>
            </a:extLst>
          </p:cNvPr>
          <p:cNvSpPr txBox="1"/>
          <p:nvPr/>
        </p:nvSpPr>
        <p:spPr>
          <a:xfrm>
            <a:off x="6206378" y="1345166"/>
            <a:ext cx="422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Typical Nanolaminate Production Machine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92AE37-373F-A875-822F-D36E46FDF2A6}"/>
              </a:ext>
            </a:extLst>
          </p:cNvPr>
          <p:cNvSpPr txBox="1"/>
          <p:nvPr/>
        </p:nvSpPr>
        <p:spPr>
          <a:xfrm>
            <a:off x="2273300" y="365036"/>
            <a:ext cx="869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One Step NanoLam</a:t>
            </a:r>
            <a:r>
              <a:rPr lang="en-US" sz="2400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TM</a:t>
            </a:r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Capacitor Material Manufacturing Process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119ADC-8B0F-3EA0-AAB9-D9A7C9FA3B7F}"/>
              </a:ext>
            </a:extLst>
          </p:cNvPr>
          <p:cNvGrpSpPr/>
          <p:nvPr/>
        </p:nvGrpSpPr>
        <p:grpSpPr>
          <a:xfrm>
            <a:off x="262220" y="1968498"/>
            <a:ext cx="11489202" cy="3441699"/>
            <a:chOff x="262220" y="1968498"/>
            <a:chExt cx="11489202" cy="34416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2387BE-1F2C-F758-7C8C-72104E390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220" y="1968498"/>
              <a:ext cx="11489202" cy="344169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BABE90B-28AF-E1D3-16A7-E843F34119D6}"/>
                </a:ext>
              </a:extLst>
            </p:cNvPr>
            <p:cNvSpPr txBox="1"/>
            <p:nvPr/>
          </p:nvSpPr>
          <p:spPr>
            <a:xfrm>
              <a:off x="2984938" y="4414272"/>
              <a:ext cx="1292772" cy="7463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720"/>
                </a:lnSpc>
              </a:pPr>
              <a:r>
                <a:rPr lang="en-US" sz="1600" dirty="0"/>
                <a:t>Aluminum Deposition Station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5615D21-C47C-134A-8099-F66DF99ACF44}"/>
                </a:ext>
              </a:extLst>
            </p:cNvPr>
            <p:cNvSpPr txBox="1"/>
            <p:nvPr/>
          </p:nvSpPr>
          <p:spPr>
            <a:xfrm>
              <a:off x="651213" y="3807632"/>
              <a:ext cx="810152" cy="3103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ts val="1720"/>
                </a:lnSpc>
              </a:pPr>
              <a:r>
                <a:rPr lang="en-US" sz="1600" dirty="0"/>
                <a:t>Mask 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5E42868-DBCB-E0ED-CEDC-FE58766CECFC}"/>
                </a:ext>
              </a:extLst>
            </p:cNvPr>
            <p:cNvSpPr txBox="1"/>
            <p:nvPr/>
          </p:nvSpPr>
          <p:spPr>
            <a:xfrm>
              <a:off x="440578" y="4259101"/>
              <a:ext cx="1114414" cy="3103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ts val="1720"/>
                </a:lnSpc>
              </a:pPr>
              <a:r>
                <a:rPr lang="en-US" sz="1600" dirty="0"/>
                <a:t>Mask 2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3B15EC-E6BB-7E80-C961-91C1E7DA6E46}"/>
                </a:ext>
              </a:extLst>
            </p:cNvPr>
            <p:cNvSpPr/>
            <p:nvPr/>
          </p:nvSpPr>
          <p:spPr>
            <a:xfrm>
              <a:off x="440579" y="4486867"/>
              <a:ext cx="1461794" cy="1902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039B23-2F6C-580A-BAF7-59D6FDDDAA8B}"/>
                </a:ext>
              </a:extLst>
            </p:cNvPr>
            <p:cNvSpPr/>
            <p:nvPr/>
          </p:nvSpPr>
          <p:spPr>
            <a:xfrm>
              <a:off x="1555532" y="4442340"/>
              <a:ext cx="346841" cy="2792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7EED071-0A0D-E1CD-4173-4E8EF805FFEE}"/>
                </a:ext>
              </a:extLst>
            </p:cNvPr>
            <p:cNvSpPr/>
            <p:nvPr/>
          </p:nvSpPr>
          <p:spPr>
            <a:xfrm>
              <a:off x="1461365" y="3706612"/>
              <a:ext cx="251821" cy="2792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F4787C-1CC9-239C-A6FC-F2A68538A360}"/>
                </a:ext>
              </a:extLst>
            </p:cNvPr>
            <p:cNvSpPr txBox="1"/>
            <p:nvPr/>
          </p:nvSpPr>
          <p:spPr>
            <a:xfrm>
              <a:off x="493987" y="2238647"/>
              <a:ext cx="1376856" cy="7463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720"/>
                </a:lnSpc>
              </a:pPr>
              <a:r>
                <a:rPr lang="en-US" sz="1600" dirty="0"/>
                <a:t>Bulk Nanolaminate Material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BA04749-B641-8402-5422-34B4719BB5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87366" y="2850857"/>
              <a:ext cx="452370" cy="178675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456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E50451-9971-655E-0CE5-3F77D7FE5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71" y="1495081"/>
            <a:ext cx="8572721" cy="3867837"/>
          </a:xfrm>
          <a:prstGeom prst="rect">
            <a:avLst/>
          </a:prstGeom>
        </p:spPr>
      </p:pic>
      <p:pic>
        <p:nvPicPr>
          <p:cNvPr id="6" name="Picture 5" descr="Several different electronic components&#10;&#10;Description automatically generated with medium confidence">
            <a:extLst>
              <a:ext uri="{FF2B5EF4-FFF2-40B4-BE49-F238E27FC236}">
                <a16:creationId xmlns:a16="http://schemas.microsoft.com/office/drawing/2014/main" id="{3162E7B9-89AE-A512-8A51-40EB6EDA39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3792" y="3685289"/>
            <a:ext cx="3190708" cy="15252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4FA2C4-FC0F-4E22-5644-AE4D4B49C0B0}"/>
              </a:ext>
            </a:extLst>
          </p:cNvPr>
          <p:cNvSpPr txBox="1"/>
          <p:nvPr/>
        </p:nvSpPr>
        <p:spPr>
          <a:xfrm>
            <a:off x="2393950" y="606336"/>
            <a:ext cx="740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NanoLam</a:t>
            </a:r>
            <a:r>
              <a:rPr lang="en-US" sz="2800" baseline="30000" dirty="0">
                <a:latin typeface="+mj-lt"/>
              </a:rPr>
              <a:t>TM</a:t>
            </a:r>
            <a:r>
              <a:rPr lang="en-US" sz="2800" dirty="0">
                <a:latin typeface="+mj-lt"/>
              </a:rPr>
              <a:t> Capacitor Manufacturing Process</a:t>
            </a:r>
          </a:p>
        </p:txBody>
      </p:sp>
    </p:spTree>
    <p:extLst>
      <p:ext uri="{BB962C8B-B14F-4D97-AF65-F5344CB8AC3E}">
        <p14:creationId xmlns:p14="http://schemas.microsoft.com/office/powerpoint/2010/main" val="3015930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650" b="1">
                <a:solidFill>
                  <a:srgbClr val="662806"/>
                </a:solidFill>
                <a:latin typeface="Copperplate Gothic Bold" charset="0"/>
                <a:ea typeface="ＭＳ Ｐゴシック" charset="0"/>
              </a:defRPr>
            </a:lvl1pPr>
            <a:lvl2pPr marL="952499" indent="-366346">
              <a:defRPr sz="5650" b="1">
                <a:solidFill>
                  <a:srgbClr val="662806"/>
                </a:solidFill>
                <a:latin typeface="Copperplate Gothic Bold" charset="0"/>
                <a:ea typeface="ＭＳ Ｐゴシック" charset="0"/>
              </a:defRPr>
            </a:lvl2pPr>
            <a:lvl3pPr marL="1465383" indent="-293077">
              <a:defRPr sz="5650" b="1">
                <a:solidFill>
                  <a:srgbClr val="662806"/>
                </a:solidFill>
                <a:latin typeface="Copperplate Gothic Bold" charset="0"/>
                <a:ea typeface="ＭＳ Ｐゴシック" charset="0"/>
              </a:defRPr>
            </a:lvl3pPr>
            <a:lvl4pPr marL="2051537" indent="-293077">
              <a:defRPr sz="5650" b="1">
                <a:solidFill>
                  <a:srgbClr val="662806"/>
                </a:solidFill>
                <a:latin typeface="Copperplate Gothic Bold" charset="0"/>
                <a:ea typeface="ＭＳ Ｐゴシック" charset="0"/>
              </a:defRPr>
            </a:lvl4pPr>
            <a:lvl5pPr marL="2637690" indent="-293077">
              <a:defRPr sz="5650" b="1">
                <a:solidFill>
                  <a:srgbClr val="662806"/>
                </a:solidFill>
                <a:latin typeface="Copperplate Gothic Bold" charset="0"/>
                <a:ea typeface="ＭＳ Ｐゴシック" charset="0"/>
              </a:defRPr>
            </a:lvl5pPr>
            <a:lvl6pPr marL="3223843" indent="-293077" algn="ctr" eaLnBrk="0" fontAlgn="base" hangingPunct="0">
              <a:spcBef>
                <a:spcPct val="0"/>
              </a:spcBef>
              <a:spcAft>
                <a:spcPct val="0"/>
              </a:spcAft>
              <a:defRPr sz="5650" b="1">
                <a:solidFill>
                  <a:srgbClr val="662806"/>
                </a:solidFill>
                <a:latin typeface="Copperplate Gothic Bold" charset="0"/>
                <a:ea typeface="ＭＳ Ｐゴシック" charset="0"/>
              </a:defRPr>
            </a:lvl6pPr>
            <a:lvl7pPr marL="3809996" indent="-293077" algn="ctr" eaLnBrk="0" fontAlgn="base" hangingPunct="0">
              <a:spcBef>
                <a:spcPct val="0"/>
              </a:spcBef>
              <a:spcAft>
                <a:spcPct val="0"/>
              </a:spcAft>
              <a:defRPr sz="5650" b="1">
                <a:solidFill>
                  <a:srgbClr val="662806"/>
                </a:solidFill>
                <a:latin typeface="Copperplate Gothic Bold" charset="0"/>
                <a:ea typeface="ＭＳ Ｐゴシック" charset="0"/>
              </a:defRPr>
            </a:lvl7pPr>
            <a:lvl8pPr marL="4396150" indent="-293077" algn="ctr" eaLnBrk="0" fontAlgn="base" hangingPunct="0">
              <a:spcBef>
                <a:spcPct val="0"/>
              </a:spcBef>
              <a:spcAft>
                <a:spcPct val="0"/>
              </a:spcAft>
              <a:defRPr sz="5650" b="1">
                <a:solidFill>
                  <a:srgbClr val="662806"/>
                </a:solidFill>
                <a:latin typeface="Copperplate Gothic Bold" charset="0"/>
                <a:ea typeface="ＭＳ Ｐゴシック" charset="0"/>
              </a:defRPr>
            </a:lvl8pPr>
            <a:lvl9pPr marL="4982303" indent="-293077" algn="ctr" eaLnBrk="0" fontAlgn="base" hangingPunct="0">
              <a:spcBef>
                <a:spcPct val="0"/>
              </a:spcBef>
              <a:spcAft>
                <a:spcPct val="0"/>
              </a:spcAft>
              <a:defRPr sz="5650" b="1">
                <a:solidFill>
                  <a:srgbClr val="662806"/>
                </a:solidFill>
                <a:latin typeface="Copperplate Gothic Bol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550" b="0">
                <a:solidFill>
                  <a:srgbClr val="0000CC"/>
                </a:solidFill>
                <a:latin typeface="Symbol" charset="0"/>
              </a:rPr>
              <a:t>   </a:t>
            </a:r>
            <a:endParaRPr lang="en-US" sz="255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52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352867" y="710044"/>
            <a:ext cx="9795164" cy="536969"/>
          </a:xfrm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High Temperature Polymer Dielectric Materials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09990" y="1571701"/>
            <a:ext cx="7553223" cy="290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Proxima Nova"/>
                <a:ea typeface="Proxima Nova"/>
                <a:cs typeface="Proxima Nova"/>
                <a:sym typeface="Proxima Nova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Proxima Nova"/>
                <a:ea typeface="Proxima Nova"/>
                <a:cs typeface="Proxima Nova"/>
                <a:sym typeface="Proxima Nova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Proxima Nova"/>
                <a:ea typeface="Proxima Nova"/>
                <a:cs typeface="Proxima Nova"/>
                <a:sym typeface="Proxima Nova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Proxima Nova"/>
                <a:ea typeface="Proxima Nova"/>
                <a:cs typeface="Proxima Nova"/>
                <a:sym typeface="Proxima Nova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Proxima Nova"/>
                <a:ea typeface="Proxima Nova"/>
                <a:cs typeface="Proxima Nova"/>
                <a:sym typeface="Proxima Nova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Proxima Nova"/>
                <a:ea typeface="Proxima Nova"/>
                <a:cs typeface="Proxima Nova"/>
                <a:sym typeface="Proxima Nova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Proxima Nova"/>
                <a:ea typeface="Proxima Nova"/>
                <a:cs typeface="Proxima Nova"/>
                <a:sym typeface="Proxima Nova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The Nanolam Polymer Dielectric is Formed Using Radiation Crosslinked Acrylate Monomers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2400" dirty="0">
              <a:latin typeface="+mj-lt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H</a:t>
            </a:r>
            <a:r>
              <a:rPr lang="en-US" sz="2400" baseline="-30000" dirty="0">
                <a:latin typeface="+mj-lt"/>
                <a:cs typeface="Calibri" panose="020F0502020204030204" pitchFamily="34" charset="0"/>
              </a:rPr>
              <a:t>2</a:t>
            </a:r>
            <a:r>
              <a:rPr lang="en-US" sz="2400" dirty="0">
                <a:latin typeface="+mj-lt"/>
                <a:cs typeface="Calibri" panose="020F0502020204030204" pitchFamily="34" charset="0"/>
              </a:rPr>
              <a:t>C=CHC(O)O - R(X) - OC(O)CH=CH</a:t>
            </a:r>
            <a:r>
              <a:rPr lang="en-US" sz="2400" baseline="-30000" dirty="0">
                <a:latin typeface="+mj-lt"/>
                <a:cs typeface="Calibri" panose="020F0502020204030204" pitchFamily="34" charset="0"/>
              </a:rPr>
              <a:t>2</a:t>
            </a:r>
            <a:endParaRPr lang="en-US" sz="2400" dirty="0">
              <a:latin typeface="+mj-lt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R(X) = Aliphatic, Aromatic, Cycloaliphatic,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Halogen based, </a:t>
            </a:r>
            <a:r>
              <a:rPr lang="en-US" sz="2400" dirty="0" err="1">
                <a:latin typeface="+mj-lt"/>
                <a:cs typeface="Calibri" panose="020F0502020204030204" pitchFamily="34" charset="0"/>
              </a:rPr>
              <a:t>etc</a:t>
            </a:r>
            <a:r>
              <a:rPr lang="en-US" sz="2400" dirty="0">
                <a:latin typeface="+mj-lt"/>
                <a:cs typeface="Calibri" panose="020F050202020403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2400" dirty="0">
              <a:latin typeface="+mj-lt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Dielectric Constants  2.7&lt;k&lt;9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x-none" sz="2200" dirty="0">
              <a:latin typeface="+mj-lt"/>
              <a:ea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x-none" sz="2200" dirty="0">
                <a:latin typeface="+mj-lt"/>
                <a:ea typeface="Arial" charset="0"/>
                <a:cs typeface="Arial" charset="0"/>
              </a:rPr>
              <a:t>Dielectric Constant of Current Polymer k=3.2 </a:t>
            </a:r>
          </a:p>
          <a:p>
            <a:pPr marL="0" lvl="1" indent="0">
              <a:spcBef>
                <a:spcPts val="0"/>
              </a:spcBef>
              <a:buNone/>
            </a:pPr>
            <a:endParaRPr lang="en-US" altLang="x-none" sz="2200" dirty="0">
              <a:latin typeface="+mj-lt"/>
              <a:ea typeface="Arial" charset="0"/>
              <a:cs typeface="Arial" charset="0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en-US" altLang="x-none" sz="2200" dirty="0">
                <a:latin typeface="+mj-lt"/>
                <a:ea typeface="Arial" charset="0"/>
                <a:cs typeface="Arial" charset="0"/>
              </a:rPr>
              <a:t>Glass Transition Temperature  Tg &gt;200</a:t>
            </a:r>
            <a:r>
              <a:rPr lang="en-US" altLang="x-none" sz="2200" baseline="30000" dirty="0">
                <a:latin typeface="+mj-lt"/>
                <a:ea typeface="Arial" charset="0"/>
                <a:cs typeface="Arial" charset="0"/>
              </a:rPr>
              <a:t>o</a:t>
            </a:r>
            <a:r>
              <a:rPr lang="en-US" altLang="x-none" sz="2200" dirty="0">
                <a:latin typeface="+mj-lt"/>
                <a:ea typeface="Arial" charset="0"/>
                <a:cs typeface="Arial" charset="0"/>
              </a:rPr>
              <a:t>C 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2400" dirty="0">
              <a:latin typeface="+mj-lt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en-US" sz="2400" dirty="0">
              <a:latin typeface="+mj-lt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en-US" sz="2400" u="sng" dirty="0">
              <a:latin typeface="+mj-lt"/>
              <a:cs typeface="Times New Roman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CB52C9-2605-0588-C99E-3ADF0EE32013}"/>
              </a:ext>
            </a:extLst>
          </p:cNvPr>
          <p:cNvGrpSpPr/>
          <p:nvPr/>
        </p:nvGrpSpPr>
        <p:grpSpPr>
          <a:xfrm>
            <a:off x="6511120" y="2122188"/>
            <a:ext cx="5170890" cy="3713139"/>
            <a:chOff x="6511120" y="2401588"/>
            <a:chExt cx="5170890" cy="371313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69783E-7C33-C5C0-8283-6BA4925EC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1120" y="2401588"/>
              <a:ext cx="5170890" cy="371313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851"/>
            <a:stretch/>
          </p:blipFill>
          <p:spPr>
            <a:xfrm>
              <a:off x="8601324" y="3779079"/>
              <a:ext cx="1537987" cy="1173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5557121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62117D-3036-4BA9-9B73-E47AA7318D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82" b="3088"/>
          <a:stretch/>
        </p:blipFill>
        <p:spPr bwMode="auto">
          <a:xfrm>
            <a:off x="301227" y="2606020"/>
            <a:ext cx="11589545" cy="36550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C94F80-82AF-EC23-82F2-02109C453190}"/>
              </a:ext>
            </a:extLst>
          </p:cNvPr>
          <p:cNvSpPr txBox="1"/>
          <p:nvPr/>
        </p:nvSpPr>
        <p:spPr>
          <a:xfrm>
            <a:off x="1251991" y="462197"/>
            <a:ext cx="9688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Thickness Range of NanoLam</a:t>
            </a:r>
            <a:r>
              <a:rPr lang="en-US" sz="2800" b="1" baseline="30000" dirty="0">
                <a:latin typeface="+mj-lt"/>
              </a:rPr>
              <a:t>TM</a:t>
            </a:r>
            <a:r>
              <a:rPr lang="en-US" sz="2800" b="1" dirty="0">
                <a:latin typeface="+mj-lt"/>
              </a:rPr>
              <a:t> Polymers 100nm &lt; t &lt;1000nm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806B2E-5175-F3C5-08E2-C7FE4A60872F}"/>
              </a:ext>
            </a:extLst>
          </p:cNvPr>
          <p:cNvSpPr txBox="1"/>
          <p:nvPr/>
        </p:nvSpPr>
        <p:spPr>
          <a:xfrm>
            <a:off x="290510" y="1195554"/>
            <a:ext cx="11901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  <a:ea typeface="Arial" charset="0"/>
                <a:cs typeface="Calibri" panose="020F0502020204030204" pitchFamily="34" charset="0"/>
              </a:rPr>
              <a:t>Ultrathin 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Arial" charset="0"/>
                <a:cs typeface="Calibri" panose="020F0502020204030204" pitchFamily="34" charset="0"/>
              </a:rPr>
              <a:t>Polymer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Arial" charset="0"/>
                <a:cs typeface="Calibri" panose="020F0502020204030204" pitchFamily="34" charset="0"/>
              </a:rPr>
              <a:t> Dielectrics Have Superior Breakdown Strength</a:t>
            </a:r>
            <a:endParaRPr lang="en-US" sz="2400" dirty="0">
              <a:solidFill>
                <a:srgbClr val="000000"/>
              </a:solidFill>
              <a:latin typeface="+mj-lt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We Found that If a Dielectric Layer has Uniform Thickness </a:t>
            </a:r>
            <a:r>
              <a:rPr lang="en-US" sz="22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and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 Very Low Surface Roughness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The Breakdown Strength Increases as the Dielectric Thickness Decreases</a:t>
            </a:r>
          </a:p>
        </p:txBody>
      </p:sp>
    </p:spTree>
    <p:extLst>
      <p:ext uri="{BB962C8B-B14F-4D97-AF65-F5344CB8AC3E}">
        <p14:creationId xmlns:p14="http://schemas.microsoft.com/office/powerpoint/2010/main" val="567111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BB32AA-E562-2D26-E04F-72B729F5B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56" y="2380293"/>
            <a:ext cx="10069287" cy="36186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B28292-855A-1928-E58B-08C00AC390D2}"/>
              </a:ext>
            </a:extLst>
          </p:cNvPr>
          <p:cNvSpPr txBox="1"/>
          <p:nvPr/>
        </p:nvSpPr>
        <p:spPr>
          <a:xfrm>
            <a:off x="330200" y="566706"/>
            <a:ext cx="11531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Internal Series Sections </a:t>
            </a:r>
            <a:r>
              <a:rPr lang="en-US" sz="28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</a:t>
            </a:r>
            <a:r>
              <a:rPr lang="en-US" sz="2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 Used to Create High Voltage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Capacitor elements (&gt;5000V) Parts </a:t>
            </a:r>
            <a:endParaRPr lang="el-GR" sz="2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0FF911-8DD0-BF90-9C53-9489C1C4E35D}"/>
              </a:ext>
            </a:extLst>
          </p:cNvPr>
          <p:cNvSpPr txBox="1"/>
          <p:nvPr/>
        </p:nvSpPr>
        <p:spPr>
          <a:xfrm>
            <a:off x="924910" y="1733962"/>
            <a:ext cx="9522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Allows Use of Nanothick Polymer Dielectric with High Breakdown Strength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Oil Vapor Microjets are Used to Form the Series Sections </a:t>
            </a:r>
          </a:p>
        </p:txBody>
      </p:sp>
    </p:spTree>
    <p:extLst>
      <p:ext uri="{BB962C8B-B14F-4D97-AF65-F5344CB8AC3E}">
        <p14:creationId xmlns:p14="http://schemas.microsoft.com/office/powerpoint/2010/main" val="2407083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3223491" y="349258"/>
            <a:ext cx="5539509" cy="611636"/>
          </a:xfrm>
          <a:noFill/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defRPr/>
            </a:pPr>
            <a:r>
              <a:rPr lang="en-US" sz="3100" b="1" dirty="0">
                <a:solidFill>
                  <a:srgbClr val="000000"/>
                </a:solidFill>
                <a:ea typeface="MS PGothic" charset="0"/>
              </a:rPr>
              <a:t>Superior Self Healing Properties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5510" y="1054767"/>
            <a:ext cx="11802918" cy="5221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The NanoLamTM Polymer is Formulated with high O:C and H:C Ratios in the Chemical Structure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For a Given Electrode Thickness and Applied Voltage, the Efficiency of the Self-Healing Process is Primarily a Function of  O:C and H:C Ratios.  Carbon and Aluminum From the Breakdown Site are Removed by Conversion Al</a:t>
            </a:r>
            <a:r>
              <a:rPr lang="en-US" sz="2400" baseline="-25000" dirty="0">
                <a:latin typeface="+mj-lt"/>
              </a:rPr>
              <a:t>2</a:t>
            </a:r>
            <a:r>
              <a:rPr lang="en-US" sz="2400" dirty="0">
                <a:latin typeface="+mj-lt"/>
              </a:rPr>
              <a:t>O</a:t>
            </a:r>
            <a:r>
              <a:rPr lang="en-US" sz="2400" baseline="-25000" dirty="0">
                <a:latin typeface="+mj-lt"/>
              </a:rPr>
              <a:t>3</a:t>
            </a:r>
            <a:r>
              <a:rPr lang="en-US" sz="2400" dirty="0">
                <a:latin typeface="+mj-lt"/>
              </a:rPr>
              <a:t>, CO, CO</a:t>
            </a:r>
            <a:r>
              <a:rPr lang="en-US" sz="2400" baseline="-25000" dirty="0">
                <a:latin typeface="+mj-lt"/>
              </a:rPr>
              <a:t>2</a:t>
            </a:r>
            <a:r>
              <a:rPr lang="en-US" sz="2400" dirty="0">
                <a:latin typeface="+mj-lt"/>
              </a:rPr>
              <a:t>, CH</a:t>
            </a:r>
            <a:r>
              <a:rPr lang="en-US" sz="2400" baseline="-25000" dirty="0">
                <a:latin typeface="+mj-lt"/>
              </a:rPr>
              <a:t>3</a:t>
            </a:r>
            <a:r>
              <a:rPr lang="en-US" sz="2400" dirty="0">
                <a:latin typeface="+mj-lt"/>
              </a:rPr>
              <a:t>, CH</a:t>
            </a:r>
            <a:r>
              <a:rPr lang="en-US" sz="2400" baseline="-25000" dirty="0">
                <a:latin typeface="+mj-lt"/>
              </a:rPr>
              <a:t>4,</a:t>
            </a:r>
            <a:r>
              <a:rPr lang="en-US" sz="2400" dirty="0">
                <a:latin typeface="+mj-lt"/>
              </a:rPr>
              <a:t> and Other Hydrocarbon Gases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+mj-lt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Energy Dumped During a Self-healing Event, Is Proportional To V</a:t>
            </a:r>
            <a:r>
              <a:rPr lang="en-US" sz="2400" baseline="300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24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. </a:t>
            </a:r>
            <a:r>
              <a:rPr lang="en-US" sz="2400" baseline="30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Multiple  Series Sections R</a:t>
            </a:r>
            <a:r>
              <a:rPr lang="en-US" sz="24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esult in Lower Discharge Energy in the Individual Capacitor Zones</a:t>
            </a:r>
            <a:endParaRPr lang="en-US" sz="24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Glass Transition Temperature &gt;200</a:t>
            </a:r>
            <a:r>
              <a:rPr lang="en-US" sz="2400" baseline="30000" dirty="0">
                <a:latin typeface="+mj-lt"/>
              </a:rPr>
              <a:t>o</a:t>
            </a:r>
            <a:r>
              <a:rPr lang="en-US" sz="2400" dirty="0">
                <a:latin typeface="+mj-lt"/>
              </a:rPr>
              <a:t>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No Melting Point</a:t>
            </a:r>
            <a:endParaRPr lang="en-US" sz="2400" dirty="0">
              <a:solidFill>
                <a:srgbClr val="000000"/>
              </a:solidFill>
              <a:latin typeface="+mj-l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00065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B505F0AAF8854BA7D2674B04F786C6" ma:contentTypeVersion="6" ma:contentTypeDescription="Create a new document." ma:contentTypeScope="" ma:versionID="0a9a67665d95953682270a56ef237d6d">
  <xsd:schema xmlns:xsd="http://www.w3.org/2001/XMLSchema" xmlns:xs="http://www.w3.org/2001/XMLSchema" xmlns:p="http://schemas.microsoft.com/office/2006/metadata/properties" xmlns:ns1="http://schemas.microsoft.com/sharepoint/v3" xmlns:ns2="f56811fa-b606-4f2e-bb30-f06042c05933" targetNamespace="http://schemas.microsoft.com/office/2006/metadata/properties" ma:root="true" ma:fieldsID="4a65544b1edf5d5962745fcf9921f865" ns1:_="" ns2:_="">
    <xsd:import namespace="http://schemas.microsoft.com/sharepoint/v3"/>
    <xsd:import namespace="f56811fa-b606-4f2e-bb30-f06042c0593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6811fa-b606-4f2e-bb30-f06042c0593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71B5296-7D62-4887-8446-09BC2BA33FB9}"/>
</file>

<file path=customXml/itemProps2.xml><?xml version="1.0" encoding="utf-8"?>
<ds:datastoreItem xmlns:ds="http://schemas.openxmlformats.org/officeDocument/2006/customXml" ds:itemID="{D94D576D-83F2-4FE2-9F22-BDDBE193F871}"/>
</file>

<file path=customXml/itemProps3.xml><?xml version="1.0" encoding="utf-8"?>
<ds:datastoreItem xmlns:ds="http://schemas.openxmlformats.org/officeDocument/2006/customXml" ds:itemID="{FF208A38-C012-4BA2-86EF-78762C507EB2}"/>
</file>

<file path=docProps/app.xml><?xml version="1.0" encoding="utf-8"?>
<Properties xmlns="http://schemas.openxmlformats.org/officeDocument/2006/extended-properties" xmlns:vt="http://schemas.openxmlformats.org/officeDocument/2006/docPropsVTypes">
  <TotalTime>30181</TotalTime>
  <Words>793</Words>
  <Application>Microsoft Macintosh PowerPoint</Application>
  <PresentationFormat>Widescreen</PresentationFormat>
  <Paragraphs>123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NanoLamTM - Solid State High Temperature Polymer Capacitors</vt:lpstr>
      <vt:lpstr>PowerPoint Presentation</vt:lpstr>
      <vt:lpstr>PowerPoint Presentation</vt:lpstr>
      <vt:lpstr>High Temperature Polymer Dielectric Materials</vt:lpstr>
      <vt:lpstr>PowerPoint Presentation</vt:lpstr>
      <vt:lpstr>PowerPoint Presentation</vt:lpstr>
      <vt:lpstr>Superior Self Healing Properties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angelo yializis</dc:creator>
  <cp:lastModifiedBy>angelo yializis</cp:lastModifiedBy>
  <cp:revision>71</cp:revision>
  <dcterms:created xsi:type="dcterms:W3CDTF">2024-07-11T18:23:00Z</dcterms:created>
  <dcterms:modified xsi:type="dcterms:W3CDTF">2024-10-18T00:02:41Z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0x010100A3B505F0AAF8854BA7D2674B04F786C6</vt:lpwstr>
  </property>
</Properties>
</file>